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9"/>
  </p:notesMasterIdLst>
  <p:sldIdLst>
    <p:sldId id="256" r:id="rId3"/>
    <p:sldId id="4625" r:id="rId4"/>
    <p:sldId id="4634" r:id="rId5"/>
    <p:sldId id="4635" r:id="rId6"/>
    <p:sldId id="287" r:id="rId7"/>
    <p:sldId id="265" r:id="rId8"/>
  </p:sldIdLst>
  <p:sldSz cx="12192000" cy="6858000"/>
  <p:notesSz cx="6858000" cy="9144000"/>
  <p:defaultText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92"/>
    <p:restoredTop sz="94694"/>
  </p:normalViewPr>
  <p:slideViewPr>
    <p:cSldViewPr snapToGrid="0">
      <p:cViewPr varScale="1">
        <p:scale>
          <a:sx n="70" d="100"/>
          <a:sy n="70" d="100"/>
        </p:scale>
        <p:origin x="1147"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F6A92D-9B62-4139-9F28-BBCB069CACC8}" type="doc">
      <dgm:prSet loTypeId="urn:microsoft.com/office/officeart/2005/8/layout/default" loCatId="list" qsTypeId="urn:microsoft.com/office/officeart/2005/8/quickstyle/simple5" qsCatId="simple" csTypeId="urn:microsoft.com/office/officeart/2005/8/colors/accent3_2" csCatId="accent3" phldr="1"/>
      <dgm:spPr/>
      <dgm:t>
        <a:bodyPr/>
        <a:lstStyle/>
        <a:p>
          <a:endParaRPr lang="en-US"/>
        </a:p>
      </dgm:t>
    </dgm:pt>
    <dgm:pt modelId="{13F7F98C-73C7-4947-A409-125B8C8424F9}">
      <dgm:prSet/>
      <dgm:spPr/>
      <dgm:t>
        <a:bodyPr anchor="t"/>
        <a:lstStyle/>
        <a:p>
          <a:pPr algn="ctr"/>
          <a:r>
            <a:rPr lang="en-GB" noProof="0" dirty="0"/>
            <a:t>A. First Aim: recognising authorship</a:t>
          </a:r>
        </a:p>
        <a:p>
          <a:pPr algn="l"/>
          <a:r>
            <a:rPr lang="en-GB" noProof="0" dirty="0"/>
            <a:t>- Usually by awarding first ownership to creative</a:t>
          </a:r>
        </a:p>
        <a:p>
          <a:pPr algn="l"/>
          <a:r>
            <a:rPr lang="en-GB" noProof="0" dirty="0"/>
            <a:t>- Economic rights</a:t>
          </a:r>
        </a:p>
        <a:p>
          <a:pPr algn="l"/>
          <a:r>
            <a:rPr lang="en-GB" noProof="0" dirty="0"/>
            <a:t>- Moral rights</a:t>
          </a:r>
        </a:p>
        <a:p>
          <a:pPr algn="l"/>
          <a:r>
            <a:rPr lang="en-GB" noProof="0" dirty="0"/>
            <a:t>- Inroads and defaults deviating historically</a:t>
          </a:r>
        </a:p>
        <a:p>
          <a:pPr algn="l"/>
          <a:r>
            <a:rPr lang="en-GB" noProof="0" dirty="0"/>
            <a:t>- Co-authorship, multi-author works, collective performances</a:t>
          </a:r>
        </a:p>
        <a:p>
          <a:pPr algn="l"/>
          <a:r>
            <a:rPr lang="en-GB" noProof="0" dirty="0"/>
            <a:t>- Permitting assignment of future works</a:t>
          </a:r>
          <a:endParaRPr lang="en-US" dirty="0"/>
        </a:p>
      </dgm:t>
    </dgm:pt>
    <dgm:pt modelId="{21BBC882-299A-43D9-9F3C-C0773F21EDD7}" type="parTrans" cxnId="{B7E501E4-CB53-4A38-B28A-10F101DAFC7E}">
      <dgm:prSet/>
      <dgm:spPr/>
      <dgm:t>
        <a:bodyPr/>
        <a:lstStyle/>
        <a:p>
          <a:endParaRPr lang="en-US"/>
        </a:p>
      </dgm:t>
    </dgm:pt>
    <dgm:pt modelId="{F1EF3FA6-618A-41AA-AA85-BF6AC11795C6}" type="sibTrans" cxnId="{B7E501E4-CB53-4A38-B28A-10F101DAFC7E}">
      <dgm:prSet/>
      <dgm:spPr/>
      <dgm:t>
        <a:bodyPr/>
        <a:lstStyle/>
        <a:p>
          <a:endParaRPr lang="en-US"/>
        </a:p>
      </dgm:t>
    </dgm:pt>
    <dgm:pt modelId="{24FEE0F8-EE99-4477-9513-9EC3FAE5F85C}">
      <dgm:prSet/>
      <dgm:spPr/>
      <dgm:t>
        <a:bodyPr anchor="t"/>
        <a:lstStyle/>
        <a:p>
          <a:pPr algn="ctr"/>
          <a:r>
            <a:rPr lang="en-GB" noProof="0" dirty="0"/>
            <a:t>C. Secondary Publication Right – A New Risk</a:t>
          </a:r>
        </a:p>
        <a:p>
          <a:pPr algn="l"/>
          <a:r>
            <a:rPr lang="en-GB" noProof="0" dirty="0"/>
            <a:t>-  large downstream users seek to allocate “rights” with authors, but not to strengthen copyright but to weaken negotiation position of publisher. </a:t>
          </a:r>
        </a:p>
        <a:p>
          <a:pPr algn="l"/>
          <a:r>
            <a:rPr lang="en-GB" noProof="0" dirty="0"/>
            <a:t>- Results in </a:t>
          </a:r>
          <a:r>
            <a:rPr lang="en-GB" noProof="0" dirty="0" err="1"/>
            <a:t>weakenig</a:t>
          </a:r>
          <a:r>
            <a:rPr lang="en-GB" noProof="0" dirty="0"/>
            <a:t> of rights, unenforceability or, worse, obligation to exercise or transfer rights to downstream user through statutes, labour law or by-laws. </a:t>
          </a:r>
        </a:p>
        <a:p>
          <a:pPr algn="l"/>
          <a:r>
            <a:rPr lang="en-GB" noProof="0" dirty="0"/>
            <a:t>- Examples:</a:t>
          </a:r>
        </a:p>
        <a:p>
          <a:pPr algn="l"/>
          <a:r>
            <a:rPr lang="en-GB" noProof="0" dirty="0"/>
            <a:t> so-called “secondar right of publication”, Creative Commons and AI, Creative Commons and moral rights</a:t>
          </a:r>
        </a:p>
      </dgm:t>
    </dgm:pt>
    <dgm:pt modelId="{185DE0D8-0E4F-4993-8BF5-BCBF2B64AFF8}" type="parTrans" cxnId="{6E1646FC-8F68-4D1C-82C1-B52AB8B2C55E}">
      <dgm:prSet/>
      <dgm:spPr/>
      <dgm:t>
        <a:bodyPr/>
        <a:lstStyle/>
        <a:p>
          <a:endParaRPr lang="en-US"/>
        </a:p>
      </dgm:t>
    </dgm:pt>
    <dgm:pt modelId="{33955596-6C4A-4565-B3A8-407A75F953D5}" type="sibTrans" cxnId="{6E1646FC-8F68-4D1C-82C1-B52AB8B2C55E}">
      <dgm:prSet/>
      <dgm:spPr/>
      <dgm:t>
        <a:bodyPr/>
        <a:lstStyle/>
        <a:p>
          <a:endParaRPr lang="en-US"/>
        </a:p>
      </dgm:t>
    </dgm:pt>
    <dgm:pt modelId="{DEE3E6C9-B269-43A4-AB6B-8DD91C9FB7DF}">
      <dgm:prSet/>
      <dgm:spPr/>
      <dgm:t>
        <a:bodyPr anchor="t"/>
        <a:lstStyle/>
        <a:p>
          <a:pPr algn="ctr"/>
          <a:r>
            <a:rPr lang="en-GB" noProof="0" dirty="0"/>
            <a:t>B. Second Aim:  facilitate enforcement:</a:t>
          </a:r>
        </a:p>
        <a:p>
          <a:pPr algn="l"/>
          <a:r>
            <a:rPr lang="en-GB" noProof="0" dirty="0"/>
            <a:t>- Initial ownership with publisher/producer</a:t>
          </a:r>
        </a:p>
        <a:p>
          <a:pPr algn="l"/>
          <a:endParaRPr lang="en-GB" noProof="0" dirty="0"/>
        </a:p>
        <a:p>
          <a:pPr algn="l"/>
          <a:r>
            <a:rPr lang="en-GB" noProof="0" dirty="0"/>
            <a:t>- Right to bring action limited to CMO</a:t>
          </a:r>
        </a:p>
        <a:p>
          <a:pPr algn="l"/>
          <a:endParaRPr lang="en-GB" noProof="0" dirty="0"/>
        </a:p>
        <a:p>
          <a:pPr algn="l"/>
          <a:r>
            <a:rPr lang="en-GB" noProof="0" dirty="0"/>
            <a:t>- Generally sound if no mission creep</a:t>
          </a:r>
        </a:p>
        <a:p>
          <a:pPr algn="l"/>
          <a:endParaRPr lang="en-GB" noProof="0" dirty="0"/>
        </a:p>
        <a:p>
          <a:pPr algn="l"/>
          <a:r>
            <a:rPr lang="en-GB" noProof="0" dirty="0"/>
            <a:t>- Absent from moral rights enforcement –</a:t>
          </a:r>
          <a:br>
            <a:rPr lang="en-GB" noProof="0" dirty="0"/>
          </a:br>
          <a:r>
            <a:rPr lang="en-GB" noProof="0" dirty="0"/>
            <a:t> time for a re-think.</a:t>
          </a:r>
        </a:p>
      </dgm:t>
    </dgm:pt>
    <dgm:pt modelId="{10978BD2-BB4C-468F-B3D0-DB6D7CD8F829}" type="parTrans" cxnId="{06227CA9-5B01-40A8-96F1-1D8811F5F54D}">
      <dgm:prSet/>
      <dgm:spPr/>
      <dgm:t>
        <a:bodyPr/>
        <a:lstStyle/>
        <a:p>
          <a:endParaRPr lang="de-CH"/>
        </a:p>
      </dgm:t>
    </dgm:pt>
    <dgm:pt modelId="{E2E998B4-BE57-4F24-B46C-4BAECA0DF30C}" type="sibTrans" cxnId="{06227CA9-5B01-40A8-96F1-1D8811F5F54D}">
      <dgm:prSet/>
      <dgm:spPr/>
      <dgm:t>
        <a:bodyPr/>
        <a:lstStyle/>
        <a:p>
          <a:endParaRPr lang="de-CH"/>
        </a:p>
      </dgm:t>
    </dgm:pt>
    <dgm:pt modelId="{9D687ABC-F591-4946-8ACF-3D9E6E068D09}">
      <dgm:prSet/>
      <dgm:spPr/>
      <dgm:t>
        <a:bodyPr anchor="t"/>
        <a:lstStyle/>
        <a:p>
          <a:pPr algn="ctr"/>
          <a:r>
            <a:rPr lang="en-GB" noProof="0" dirty="0"/>
            <a:t>D. Conclusion</a:t>
          </a:r>
        </a:p>
        <a:p>
          <a:pPr algn="l"/>
          <a:r>
            <a:rPr lang="en-GB" noProof="0" dirty="0"/>
            <a:t>- The case to allocate ownership other than in hands of authors and performers is weak but sometimes justified in interest of a better enforcement of rights</a:t>
          </a:r>
        </a:p>
        <a:p>
          <a:pPr algn="l"/>
          <a:r>
            <a:rPr lang="en-GB" noProof="0" dirty="0"/>
            <a:t>- public generally more knowledgeable about</a:t>
          </a:r>
          <a:br>
            <a:rPr lang="en-GB" noProof="0" dirty="0"/>
          </a:br>
          <a:r>
            <a:rPr lang="en-GB" noProof="0" dirty="0"/>
            <a:t>economic rights of creatives →</a:t>
          </a:r>
          <a:r>
            <a:rPr lang="en-US" noProof="0" dirty="0"/>
            <a:t> deviation from default less needed</a:t>
          </a:r>
          <a:endParaRPr lang="de-CH" noProof="0" dirty="0"/>
        </a:p>
        <a:p>
          <a:pPr algn="l"/>
          <a:endParaRPr lang="en-GB" noProof="0" dirty="0"/>
        </a:p>
        <a:p>
          <a:pPr algn="l"/>
          <a:r>
            <a:rPr lang="en-GB" noProof="0" dirty="0"/>
            <a:t>- for moral rights the jury is out whether some allocation for enforcement should not be allowed at least as default or option</a:t>
          </a:r>
        </a:p>
      </dgm:t>
    </dgm:pt>
    <dgm:pt modelId="{9B99EA99-AD8B-4C04-ADD5-99E4D80BCBD1}" type="parTrans" cxnId="{89A7069D-EC84-4712-88A7-D08AA817B517}">
      <dgm:prSet/>
      <dgm:spPr/>
      <dgm:t>
        <a:bodyPr/>
        <a:lstStyle/>
        <a:p>
          <a:endParaRPr lang="de-CH"/>
        </a:p>
      </dgm:t>
    </dgm:pt>
    <dgm:pt modelId="{58D944F9-634A-498B-8B94-4B46A5813316}" type="sibTrans" cxnId="{89A7069D-EC84-4712-88A7-D08AA817B517}">
      <dgm:prSet/>
      <dgm:spPr/>
      <dgm:t>
        <a:bodyPr/>
        <a:lstStyle/>
        <a:p>
          <a:endParaRPr lang="de-CH"/>
        </a:p>
      </dgm:t>
    </dgm:pt>
    <dgm:pt modelId="{8C986386-F7DE-4ED5-A97A-C7DA178F210A}" type="pres">
      <dgm:prSet presAssocID="{26F6A92D-9B62-4139-9F28-BBCB069CACC8}" presName="diagram" presStyleCnt="0">
        <dgm:presLayoutVars>
          <dgm:dir/>
          <dgm:resizeHandles val="exact"/>
        </dgm:presLayoutVars>
      </dgm:prSet>
      <dgm:spPr/>
    </dgm:pt>
    <dgm:pt modelId="{10D73900-573F-4CAF-B0AF-082FD00E0393}" type="pres">
      <dgm:prSet presAssocID="{13F7F98C-73C7-4947-A409-125B8C8424F9}" presName="node" presStyleLbl="node1" presStyleIdx="0" presStyleCnt="4">
        <dgm:presLayoutVars>
          <dgm:bulletEnabled val="1"/>
        </dgm:presLayoutVars>
      </dgm:prSet>
      <dgm:spPr/>
    </dgm:pt>
    <dgm:pt modelId="{4DD2890A-CDB0-4F37-A606-656F20DF7FC7}" type="pres">
      <dgm:prSet presAssocID="{F1EF3FA6-618A-41AA-AA85-BF6AC11795C6}" presName="sibTrans" presStyleCnt="0"/>
      <dgm:spPr/>
    </dgm:pt>
    <dgm:pt modelId="{EBF3E021-E96C-465D-A2A3-95747A17678E}" type="pres">
      <dgm:prSet presAssocID="{DEE3E6C9-B269-43A4-AB6B-8DD91C9FB7DF}" presName="node" presStyleLbl="node1" presStyleIdx="1" presStyleCnt="4">
        <dgm:presLayoutVars>
          <dgm:bulletEnabled val="1"/>
        </dgm:presLayoutVars>
      </dgm:prSet>
      <dgm:spPr/>
    </dgm:pt>
    <dgm:pt modelId="{0E40769D-BE7E-493D-BBC8-BEAECD4D2F3B}" type="pres">
      <dgm:prSet presAssocID="{E2E998B4-BE57-4F24-B46C-4BAECA0DF30C}" presName="sibTrans" presStyleCnt="0"/>
      <dgm:spPr/>
    </dgm:pt>
    <dgm:pt modelId="{24962254-B000-45E3-9A4C-BE0420F30082}" type="pres">
      <dgm:prSet presAssocID="{24FEE0F8-EE99-4477-9513-9EC3FAE5F85C}" presName="node" presStyleLbl="node1" presStyleIdx="2" presStyleCnt="4">
        <dgm:presLayoutVars>
          <dgm:bulletEnabled val="1"/>
        </dgm:presLayoutVars>
      </dgm:prSet>
      <dgm:spPr/>
    </dgm:pt>
    <dgm:pt modelId="{C22EC515-6229-4751-B41C-E7A2A93412B7}" type="pres">
      <dgm:prSet presAssocID="{33955596-6C4A-4565-B3A8-407A75F953D5}" presName="sibTrans" presStyleCnt="0"/>
      <dgm:spPr/>
    </dgm:pt>
    <dgm:pt modelId="{A8BAD019-0CF3-4F98-ABF0-1E1724B23EB6}" type="pres">
      <dgm:prSet presAssocID="{9D687ABC-F591-4946-8ACF-3D9E6E068D09}" presName="node" presStyleLbl="node1" presStyleIdx="3" presStyleCnt="4">
        <dgm:presLayoutVars>
          <dgm:bulletEnabled val="1"/>
        </dgm:presLayoutVars>
      </dgm:prSet>
      <dgm:spPr/>
    </dgm:pt>
  </dgm:ptLst>
  <dgm:cxnLst>
    <dgm:cxn modelId="{F16CD041-47E4-4710-91BE-98E6AD321081}" type="presOf" srcId="{13F7F98C-73C7-4947-A409-125B8C8424F9}" destId="{10D73900-573F-4CAF-B0AF-082FD00E0393}" srcOrd="0" destOrd="0" presId="urn:microsoft.com/office/officeart/2005/8/layout/default"/>
    <dgm:cxn modelId="{89A7069D-EC84-4712-88A7-D08AA817B517}" srcId="{26F6A92D-9B62-4139-9F28-BBCB069CACC8}" destId="{9D687ABC-F591-4946-8ACF-3D9E6E068D09}" srcOrd="3" destOrd="0" parTransId="{9B99EA99-AD8B-4C04-ADD5-99E4D80BCBD1}" sibTransId="{58D944F9-634A-498B-8B94-4B46A5813316}"/>
    <dgm:cxn modelId="{06227CA9-5B01-40A8-96F1-1D8811F5F54D}" srcId="{26F6A92D-9B62-4139-9F28-BBCB069CACC8}" destId="{DEE3E6C9-B269-43A4-AB6B-8DD91C9FB7DF}" srcOrd="1" destOrd="0" parTransId="{10978BD2-BB4C-468F-B3D0-DB6D7CD8F829}" sibTransId="{E2E998B4-BE57-4F24-B46C-4BAECA0DF30C}"/>
    <dgm:cxn modelId="{1AF0D7B0-AA3E-4902-B83B-2F05C99415C0}" type="presOf" srcId="{26F6A92D-9B62-4139-9F28-BBCB069CACC8}" destId="{8C986386-F7DE-4ED5-A97A-C7DA178F210A}" srcOrd="0" destOrd="0" presId="urn:microsoft.com/office/officeart/2005/8/layout/default"/>
    <dgm:cxn modelId="{41808AB4-ECDF-4BAE-B1D7-443565037E3F}" type="presOf" srcId="{24FEE0F8-EE99-4477-9513-9EC3FAE5F85C}" destId="{24962254-B000-45E3-9A4C-BE0420F30082}" srcOrd="0" destOrd="0" presId="urn:microsoft.com/office/officeart/2005/8/layout/default"/>
    <dgm:cxn modelId="{E106D0D7-2431-4CB2-B935-8944B431BE31}" type="presOf" srcId="{DEE3E6C9-B269-43A4-AB6B-8DD91C9FB7DF}" destId="{EBF3E021-E96C-465D-A2A3-95747A17678E}" srcOrd="0" destOrd="0" presId="urn:microsoft.com/office/officeart/2005/8/layout/default"/>
    <dgm:cxn modelId="{B7E501E4-CB53-4A38-B28A-10F101DAFC7E}" srcId="{26F6A92D-9B62-4139-9F28-BBCB069CACC8}" destId="{13F7F98C-73C7-4947-A409-125B8C8424F9}" srcOrd="0" destOrd="0" parTransId="{21BBC882-299A-43D9-9F3C-C0773F21EDD7}" sibTransId="{F1EF3FA6-618A-41AA-AA85-BF6AC11795C6}"/>
    <dgm:cxn modelId="{6E1646FC-8F68-4D1C-82C1-B52AB8B2C55E}" srcId="{26F6A92D-9B62-4139-9F28-BBCB069CACC8}" destId="{24FEE0F8-EE99-4477-9513-9EC3FAE5F85C}" srcOrd="2" destOrd="0" parTransId="{185DE0D8-0E4F-4993-8BF5-BCBF2B64AFF8}" sibTransId="{33955596-6C4A-4565-B3A8-407A75F953D5}"/>
    <dgm:cxn modelId="{B5E5B2FD-C3FF-4EB6-92D7-1AE687017A18}" type="presOf" srcId="{9D687ABC-F591-4946-8ACF-3D9E6E068D09}" destId="{A8BAD019-0CF3-4F98-ABF0-1E1724B23EB6}" srcOrd="0" destOrd="0" presId="urn:microsoft.com/office/officeart/2005/8/layout/default"/>
    <dgm:cxn modelId="{C3DAF585-7035-4E7D-8F45-7612E820DDB4}" type="presParOf" srcId="{8C986386-F7DE-4ED5-A97A-C7DA178F210A}" destId="{10D73900-573F-4CAF-B0AF-082FD00E0393}" srcOrd="0" destOrd="0" presId="urn:microsoft.com/office/officeart/2005/8/layout/default"/>
    <dgm:cxn modelId="{B7B1C447-2611-4715-ADB7-90234A348B31}" type="presParOf" srcId="{8C986386-F7DE-4ED5-A97A-C7DA178F210A}" destId="{4DD2890A-CDB0-4F37-A606-656F20DF7FC7}" srcOrd="1" destOrd="0" presId="urn:microsoft.com/office/officeart/2005/8/layout/default"/>
    <dgm:cxn modelId="{4A56F6DF-6C4E-4103-BC6D-0D4DE25BE165}" type="presParOf" srcId="{8C986386-F7DE-4ED5-A97A-C7DA178F210A}" destId="{EBF3E021-E96C-465D-A2A3-95747A17678E}" srcOrd="2" destOrd="0" presId="urn:microsoft.com/office/officeart/2005/8/layout/default"/>
    <dgm:cxn modelId="{027A676A-FF80-4931-80E8-BAE175A788EA}" type="presParOf" srcId="{8C986386-F7DE-4ED5-A97A-C7DA178F210A}" destId="{0E40769D-BE7E-493D-BBC8-BEAECD4D2F3B}" srcOrd="3" destOrd="0" presId="urn:microsoft.com/office/officeart/2005/8/layout/default"/>
    <dgm:cxn modelId="{6A7F667D-7AA6-450C-8F59-8A00A51023B6}" type="presParOf" srcId="{8C986386-F7DE-4ED5-A97A-C7DA178F210A}" destId="{24962254-B000-45E3-9A4C-BE0420F30082}" srcOrd="4" destOrd="0" presId="urn:microsoft.com/office/officeart/2005/8/layout/default"/>
    <dgm:cxn modelId="{69AFA953-2B06-444D-89E5-82112B8D2DEC}" type="presParOf" srcId="{8C986386-F7DE-4ED5-A97A-C7DA178F210A}" destId="{C22EC515-6229-4751-B41C-E7A2A93412B7}" srcOrd="5" destOrd="0" presId="urn:microsoft.com/office/officeart/2005/8/layout/default"/>
    <dgm:cxn modelId="{E7B5137C-080B-4584-A4D7-E3AFF7844757}" type="presParOf" srcId="{8C986386-F7DE-4ED5-A97A-C7DA178F210A}" destId="{A8BAD019-0CF3-4F98-ABF0-1E1724B23EB6}"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D73900-573F-4CAF-B0AF-082FD00E0393}">
      <dsp:nvSpPr>
        <dsp:cNvPr id="0" name=""/>
        <dsp:cNvSpPr/>
      </dsp:nvSpPr>
      <dsp:spPr>
        <a:xfrm>
          <a:off x="1205239" y="2053"/>
          <a:ext cx="4077295" cy="2446377"/>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t" anchorCtr="0">
          <a:noAutofit/>
        </a:bodyPr>
        <a:lstStyle/>
        <a:p>
          <a:pPr marL="0" lvl="0" indent="0" algn="ctr" defTabSz="577850">
            <a:lnSpc>
              <a:spcPct val="90000"/>
            </a:lnSpc>
            <a:spcBef>
              <a:spcPct val="0"/>
            </a:spcBef>
            <a:spcAft>
              <a:spcPct val="35000"/>
            </a:spcAft>
            <a:buNone/>
          </a:pPr>
          <a:r>
            <a:rPr lang="en-GB" sz="1300" kern="1200" noProof="0" dirty="0"/>
            <a:t>A. First Aim: recognising authorship</a:t>
          </a:r>
        </a:p>
        <a:p>
          <a:pPr marL="0" lvl="0" indent="0" algn="l" defTabSz="577850">
            <a:lnSpc>
              <a:spcPct val="90000"/>
            </a:lnSpc>
            <a:spcBef>
              <a:spcPct val="0"/>
            </a:spcBef>
            <a:spcAft>
              <a:spcPct val="35000"/>
            </a:spcAft>
            <a:buNone/>
          </a:pPr>
          <a:r>
            <a:rPr lang="en-GB" sz="1300" kern="1200" noProof="0" dirty="0"/>
            <a:t>- Usually by awarding first ownership to creative</a:t>
          </a:r>
        </a:p>
        <a:p>
          <a:pPr marL="0" lvl="0" indent="0" algn="l" defTabSz="577850">
            <a:lnSpc>
              <a:spcPct val="90000"/>
            </a:lnSpc>
            <a:spcBef>
              <a:spcPct val="0"/>
            </a:spcBef>
            <a:spcAft>
              <a:spcPct val="35000"/>
            </a:spcAft>
            <a:buNone/>
          </a:pPr>
          <a:r>
            <a:rPr lang="en-GB" sz="1300" kern="1200" noProof="0" dirty="0"/>
            <a:t>- Economic rights</a:t>
          </a:r>
        </a:p>
        <a:p>
          <a:pPr marL="0" lvl="0" indent="0" algn="l" defTabSz="577850">
            <a:lnSpc>
              <a:spcPct val="90000"/>
            </a:lnSpc>
            <a:spcBef>
              <a:spcPct val="0"/>
            </a:spcBef>
            <a:spcAft>
              <a:spcPct val="35000"/>
            </a:spcAft>
            <a:buNone/>
          </a:pPr>
          <a:r>
            <a:rPr lang="en-GB" sz="1300" kern="1200" noProof="0" dirty="0"/>
            <a:t>- Moral rights</a:t>
          </a:r>
        </a:p>
        <a:p>
          <a:pPr marL="0" lvl="0" indent="0" algn="l" defTabSz="577850">
            <a:lnSpc>
              <a:spcPct val="90000"/>
            </a:lnSpc>
            <a:spcBef>
              <a:spcPct val="0"/>
            </a:spcBef>
            <a:spcAft>
              <a:spcPct val="35000"/>
            </a:spcAft>
            <a:buNone/>
          </a:pPr>
          <a:r>
            <a:rPr lang="en-GB" sz="1300" kern="1200" noProof="0" dirty="0"/>
            <a:t>- Inroads and defaults deviating historically</a:t>
          </a:r>
        </a:p>
        <a:p>
          <a:pPr marL="0" lvl="0" indent="0" algn="l" defTabSz="577850">
            <a:lnSpc>
              <a:spcPct val="90000"/>
            </a:lnSpc>
            <a:spcBef>
              <a:spcPct val="0"/>
            </a:spcBef>
            <a:spcAft>
              <a:spcPct val="35000"/>
            </a:spcAft>
            <a:buNone/>
          </a:pPr>
          <a:r>
            <a:rPr lang="en-GB" sz="1300" kern="1200" noProof="0" dirty="0"/>
            <a:t>- Co-authorship, multi-author works, collective performances</a:t>
          </a:r>
        </a:p>
        <a:p>
          <a:pPr marL="0" lvl="0" indent="0" algn="l" defTabSz="577850">
            <a:lnSpc>
              <a:spcPct val="90000"/>
            </a:lnSpc>
            <a:spcBef>
              <a:spcPct val="0"/>
            </a:spcBef>
            <a:spcAft>
              <a:spcPct val="35000"/>
            </a:spcAft>
            <a:buNone/>
          </a:pPr>
          <a:r>
            <a:rPr lang="en-GB" sz="1300" kern="1200" noProof="0" dirty="0"/>
            <a:t>- Permitting assignment of future works</a:t>
          </a:r>
          <a:endParaRPr lang="en-US" sz="1300" kern="1200" dirty="0"/>
        </a:p>
      </dsp:txBody>
      <dsp:txXfrm>
        <a:off x="1205239" y="2053"/>
        <a:ext cx="4077295" cy="2446377"/>
      </dsp:txXfrm>
    </dsp:sp>
    <dsp:sp modelId="{EBF3E021-E96C-465D-A2A3-95747A17678E}">
      <dsp:nvSpPr>
        <dsp:cNvPr id="0" name=""/>
        <dsp:cNvSpPr/>
      </dsp:nvSpPr>
      <dsp:spPr>
        <a:xfrm>
          <a:off x="5690264" y="2053"/>
          <a:ext cx="4077295" cy="2446377"/>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t" anchorCtr="0">
          <a:noAutofit/>
        </a:bodyPr>
        <a:lstStyle/>
        <a:p>
          <a:pPr marL="0" lvl="0" indent="0" algn="ctr" defTabSz="577850">
            <a:lnSpc>
              <a:spcPct val="90000"/>
            </a:lnSpc>
            <a:spcBef>
              <a:spcPct val="0"/>
            </a:spcBef>
            <a:spcAft>
              <a:spcPct val="35000"/>
            </a:spcAft>
            <a:buNone/>
          </a:pPr>
          <a:r>
            <a:rPr lang="en-GB" sz="1300" kern="1200" noProof="0" dirty="0"/>
            <a:t>B. Second Aim:  facilitate enforcement:</a:t>
          </a:r>
        </a:p>
        <a:p>
          <a:pPr marL="0" lvl="0" indent="0" algn="l" defTabSz="577850">
            <a:lnSpc>
              <a:spcPct val="90000"/>
            </a:lnSpc>
            <a:spcBef>
              <a:spcPct val="0"/>
            </a:spcBef>
            <a:spcAft>
              <a:spcPct val="35000"/>
            </a:spcAft>
            <a:buNone/>
          </a:pPr>
          <a:r>
            <a:rPr lang="en-GB" sz="1300" kern="1200" noProof="0" dirty="0"/>
            <a:t>- Initial ownership with publisher/producer</a:t>
          </a:r>
        </a:p>
        <a:p>
          <a:pPr marL="0" lvl="0" indent="0" algn="l" defTabSz="577850">
            <a:lnSpc>
              <a:spcPct val="90000"/>
            </a:lnSpc>
            <a:spcBef>
              <a:spcPct val="0"/>
            </a:spcBef>
            <a:spcAft>
              <a:spcPct val="35000"/>
            </a:spcAft>
            <a:buNone/>
          </a:pPr>
          <a:endParaRPr lang="en-GB" sz="1300" kern="1200" noProof="0" dirty="0"/>
        </a:p>
        <a:p>
          <a:pPr marL="0" lvl="0" indent="0" algn="l" defTabSz="577850">
            <a:lnSpc>
              <a:spcPct val="90000"/>
            </a:lnSpc>
            <a:spcBef>
              <a:spcPct val="0"/>
            </a:spcBef>
            <a:spcAft>
              <a:spcPct val="35000"/>
            </a:spcAft>
            <a:buNone/>
          </a:pPr>
          <a:r>
            <a:rPr lang="en-GB" sz="1300" kern="1200" noProof="0" dirty="0"/>
            <a:t>- Right to bring action limited to CMO</a:t>
          </a:r>
        </a:p>
        <a:p>
          <a:pPr marL="0" lvl="0" indent="0" algn="l" defTabSz="577850">
            <a:lnSpc>
              <a:spcPct val="90000"/>
            </a:lnSpc>
            <a:spcBef>
              <a:spcPct val="0"/>
            </a:spcBef>
            <a:spcAft>
              <a:spcPct val="35000"/>
            </a:spcAft>
            <a:buNone/>
          </a:pPr>
          <a:endParaRPr lang="en-GB" sz="1300" kern="1200" noProof="0" dirty="0"/>
        </a:p>
        <a:p>
          <a:pPr marL="0" lvl="0" indent="0" algn="l" defTabSz="577850">
            <a:lnSpc>
              <a:spcPct val="90000"/>
            </a:lnSpc>
            <a:spcBef>
              <a:spcPct val="0"/>
            </a:spcBef>
            <a:spcAft>
              <a:spcPct val="35000"/>
            </a:spcAft>
            <a:buNone/>
          </a:pPr>
          <a:r>
            <a:rPr lang="en-GB" sz="1300" kern="1200" noProof="0" dirty="0"/>
            <a:t>- Generally sound if no mission creep</a:t>
          </a:r>
        </a:p>
        <a:p>
          <a:pPr marL="0" lvl="0" indent="0" algn="l" defTabSz="577850">
            <a:lnSpc>
              <a:spcPct val="90000"/>
            </a:lnSpc>
            <a:spcBef>
              <a:spcPct val="0"/>
            </a:spcBef>
            <a:spcAft>
              <a:spcPct val="35000"/>
            </a:spcAft>
            <a:buNone/>
          </a:pPr>
          <a:endParaRPr lang="en-GB" sz="1300" kern="1200" noProof="0" dirty="0"/>
        </a:p>
        <a:p>
          <a:pPr marL="0" lvl="0" indent="0" algn="l" defTabSz="577850">
            <a:lnSpc>
              <a:spcPct val="90000"/>
            </a:lnSpc>
            <a:spcBef>
              <a:spcPct val="0"/>
            </a:spcBef>
            <a:spcAft>
              <a:spcPct val="35000"/>
            </a:spcAft>
            <a:buNone/>
          </a:pPr>
          <a:r>
            <a:rPr lang="en-GB" sz="1300" kern="1200" noProof="0" dirty="0"/>
            <a:t>- Absent from moral rights enforcement –</a:t>
          </a:r>
          <a:br>
            <a:rPr lang="en-GB" sz="1300" kern="1200" noProof="0" dirty="0"/>
          </a:br>
          <a:r>
            <a:rPr lang="en-GB" sz="1300" kern="1200" noProof="0" dirty="0"/>
            <a:t> time for a re-think.</a:t>
          </a:r>
        </a:p>
      </dsp:txBody>
      <dsp:txXfrm>
        <a:off x="5690264" y="2053"/>
        <a:ext cx="4077295" cy="2446377"/>
      </dsp:txXfrm>
    </dsp:sp>
    <dsp:sp modelId="{24962254-B000-45E3-9A4C-BE0420F30082}">
      <dsp:nvSpPr>
        <dsp:cNvPr id="0" name=""/>
        <dsp:cNvSpPr/>
      </dsp:nvSpPr>
      <dsp:spPr>
        <a:xfrm>
          <a:off x="1205239" y="2856160"/>
          <a:ext cx="4077295" cy="2446377"/>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t" anchorCtr="0">
          <a:noAutofit/>
        </a:bodyPr>
        <a:lstStyle/>
        <a:p>
          <a:pPr marL="0" lvl="0" indent="0" algn="ctr" defTabSz="577850">
            <a:lnSpc>
              <a:spcPct val="90000"/>
            </a:lnSpc>
            <a:spcBef>
              <a:spcPct val="0"/>
            </a:spcBef>
            <a:spcAft>
              <a:spcPct val="35000"/>
            </a:spcAft>
            <a:buNone/>
          </a:pPr>
          <a:r>
            <a:rPr lang="en-GB" sz="1300" kern="1200" noProof="0" dirty="0"/>
            <a:t>C. Secondary Publication Right – A New Risk</a:t>
          </a:r>
        </a:p>
        <a:p>
          <a:pPr marL="0" lvl="0" indent="0" algn="l" defTabSz="577850">
            <a:lnSpc>
              <a:spcPct val="90000"/>
            </a:lnSpc>
            <a:spcBef>
              <a:spcPct val="0"/>
            </a:spcBef>
            <a:spcAft>
              <a:spcPct val="35000"/>
            </a:spcAft>
            <a:buNone/>
          </a:pPr>
          <a:r>
            <a:rPr lang="en-GB" sz="1300" kern="1200" noProof="0" dirty="0"/>
            <a:t>-  large downstream users seek to allocate “rights” with authors, but not to strengthen copyright but to weaken negotiation position of publisher. </a:t>
          </a:r>
        </a:p>
        <a:p>
          <a:pPr marL="0" lvl="0" indent="0" algn="l" defTabSz="577850">
            <a:lnSpc>
              <a:spcPct val="90000"/>
            </a:lnSpc>
            <a:spcBef>
              <a:spcPct val="0"/>
            </a:spcBef>
            <a:spcAft>
              <a:spcPct val="35000"/>
            </a:spcAft>
            <a:buNone/>
          </a:pPr>
          <a:r>
            <a:rPr lang="en-GB" sz="1300" kern="1200" noProof="0" dirty="0"/>
            <a:t>- Results in </a:t>
          </a:r>
          <a:r>
            <a:rPr lang="en-GB" sz="1300" kern="1200" noProof="0" dirty="0" err="1"/>
            <a:t>weakenig</a:t>
          </a:r>
          <a:r>
            <a:rPr lang="en-GB" sz="1300" kern="1200" noProof="0" dirty="0"/>
            <a:t> of rights, unenforceability or, worse, obligation to exercise or transfer rights to downstream user through statutes, labour law or by-laws. </a:t>
          </a:r>
        </a:p>
        <a:p>
          <a:pPr marL="0" lvl="0" indent="0" algn="l" defTabSz="577850">
            <a:lnSpc>
              <a:spcPct val="90000"/>
            </a:lnSpc>
            <a:spcBef>
              <a:spcPct val="0"/>
            </a:spcBef>
            <a:spcAft>
              <a:spcPct val="35000"/>
            </a:spcAft>
            <a:buNone/>
          </a:pPr>
          <a:r>
            <a:rPr lang="en-GB" sz="1300" kern="1200" noProof="0" dirty="0"/>
            <a:t>- Examples:</a:t>
          </a:r>
        </a:p>
        <a:p>
          <a:pPr marL="0" lvl="0" indent="0" algn="l" defTabSz="577850">
            <a:lnSpc>
              <a:spcPct val="90000"/>
            </a:lnSpc>
            <a:spcBef>
              <a:spcPct val="0"/>
            </a:spcBef>
            <a:spcAft>
              <a:spcPct val="35000"/>
            </a:spcAft>
            <a:buNone/>
          </a:pPr>
          <a:r>
            <a:rPr lang="en-GB" sz="1300" kern="1200" noProof="0" dirty="0"/>
            <a:t> so-called “secondar right of publication”, Creative Commons and AI, Creative Commons and moral rights</a:t>
          </a:r>
        </a:p>
      </dsp:txBody>
      <dsp:txXfrm>
        <a:off x="1205239" y="2856160"/>
        <a:ext cx="4077295" cy="2446377"/>
      </dsp:txXfrm>
    </dsp:sp>
    <dsp:sp modelId="{A8BAD019-0CF3-4F98-ABF0-1E1724B23EB6}">
      <dsp:nvSpPr>
        <dsp:cNvPr id="0" name=""/>
        <dsp:cNvSpPr/>
      </dsp:nvSpPr>
      <dsp:spPr>
        <a:xfrm>
          <a:off x="5690264" y="2856160"/>
          <a:ext cx="4077295" cy="2446377"/>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t" anchorCtr="0">
          <a:noAutofit/>
        </a:bodyPr>
        <a:lstStyle/>
        <a:p>
          <a:pPr marL="0" lvl="0" indent="0" algn="ctr" defTabSz="577850">
            <a:lnSpc>
              <a:spcPct val="90000"/>
            </a:lnSpc>
            <a:spcBef>
              <a:spcPct val="0"/>
            </a:spcBef>
            <a:spcAft>
              <a:spcPct val="35000"/>
            </a:spcAft>
            <a:buNone/>
          </a:pPr>
          <a:r>
            <a:rPr lang="en-GB" sz="1300" kern="1200" noProof="0" dirty="0"/>
            <a:t>D. Conclusion</a:t>
          </a:r>
        </a:p>
        <a:p>
          <a:pPr marL="0" lvl="0" indent="0" algn="l" defTabSz="577850">
            <a:lnSpc>
              <a:spcPct val="90000"/>
            </a:lnSpc>
            <a:spcBef>
              <a:spcPct val="0"/>
            </a:spcBef>
            <a:spcAft>
              <a:spcPct val="35000"/>
            </a:spcAft>
            <a:buNone/>
          </a:pPr>
          <a:r>
            <a:rPr lang="en-GB" sz="1300" kern="1200" noProof="0" dirty="0"/>
            <a:t>- The case to allocate ownership other than in hands of authors and performers is weak but sometimes justified in interest of a better enforcement of rights</a:t>
          </a:r>
        </a:p>
        <a:p>
          <a:pPr marL="0" lvl="0" indent="0" algn="l" defTabSz="577850">
            <a:lnSpc>
              <a:spcPct val="90000"/>
            </a:lnSpc>
            <a:spcBef>
              <a:spcPct val="0"/>
            </a:spcBef>
            <a:spcAft>
              <a:spcPct val="35000"/>
            </a:spcAft>
            <a:buNone/>
          </a:pPr>
          <a:r>
            <a:rPr lang="en-GB" sz="1300" kern="1200" noProof="0" dirty="0"/>
            <a:t>- public generally more knowledgeable about</a:t>
          </a:r>
          <a:br>
            <a:rPr lang="en-GB" sz="1300" kern="1200" noProof="0" dirty="0"/>
          </a:br>
          <a:r>
            <a:rPr lang="en-GB" sz="1300" kern="1200" noProof="0" dirty="0"/>
            <a:t>economic rights of creatives →</a:t>
          </a:r>
          <a:r>
            <a:rPr lang="en-US" sz="1300" kern="1200" noProof="0" dirty="0"/>
            <a:t> deviation from default less needed</a:t>
          </a:r>
          <a:endParaRPr lang="de-CH" sz="1300" kern="1200" noProof="0" dirty="0"/>
        </a:p>
        <a:p>
          <a:pPr marL="0" lvl="0" indent="0" algn="l" defTabSz="577850">
            <a:lnSpc>
              <a:spcPct val="90000"/>
            </a:lnSpc>
            <a:spcBef>
              <a:spcPct val="0"/>
            </a:spcBef>
            <a:spcAft>
              <a:spcPct val="35000"/>
            </a:spcAft>
            <a:buNone/>
          </a:pPr>
          <a:endParaRPr lang="en-GB" sz="1300" kern="1200" noProof="0" dirty="0"/>
        </a:p>
        <a:p>
          <a:pPr marL="0" lvl="0" indent="0" algn="l" defTabSz="577850">
            <a:lnSpc>
              <a:spcPct val="90000"/>
            </a:lnSpc>
            <a:spcBef>
              <a:spcPct val="0"/>
            </a:spcBef>
            <a:spcAft>
              <a:spcPct val="35000"/>
            </a:spcAft>
            <a:buNone/>
          </a:pPr>
          <a:r>
            <a:rPr lang="en-GB" sz="1300" kern="1200" noProof="0" dirty="0"/>
            <a:t>- for moral rights the jury is out whether some allocation for enforcement should not be allowed at least as default or option</a:t>
          </a:r>
        </a:p>
      </dsp:txBody>
      <dsp:txXfrm>
        <a:off x="5690264" y="2856160"/>
        <a:ext cx="4077295" cy="244637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4F6354-0FE6-864A-BFE2-4EE72BF01BC0}" type="datetimeFigureOut">
              <a:rPr lang="en-HR" smtClean="0"/>
              <a:t>10/06/2025</a:t>
            </a:fld>
            <a:endParaRPr lang="en-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F9941A-A774-594C-8708-F216A2923EAA}" type="slidenum">
              <a:rPr lang="en-HR" smtClean="0"/>
              <a:t>‹#›</a:t>
            </a:fld>
            <a:endParaRPr lang="en-HR"/>
          </a:p>
        </p:txBody>
      </p:sp>
    </p:spTree>
    <p:extLst>
      <p:ext uri="{BB962C8B-B14F-4D97-AF65-F5344CB8AC3E}">
        <p14:creationId xmlns:p14="http://schemas.microsoft.com/office/powerpoint/2010/main" val="1890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books.google.fr/books?id=I6JIAAAAMAAJ&amp;q=%22counted%20counts%22&amp;redir_esc=y#search_anchor"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498FD07B-80CD-F39A-B7DB-D2962AF79A4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5EED6B30-C69E-380F-61DD-CB61965182D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de-DE"/>
              <a:t>Towards a European Research Freedom Act:  A Proposal for an EU-Wide Secondary Publication  Right</a:t>
            </a:r>
          </a:p>
          <a:p>
            <a:r>
              <a:rPr lang="en-US" altLang="de-DE"/>
              <a:t> Caterina Sganga, Thomas Margoni, Martin Senftleben, Kacper Szkale, 22 July 2025, IIC - International Review of Intellectual Property and Competition Law, Springer:</a:t>
            </a:r>
          </a:p>
          <a:p>
            <a:r>
              <a:rPr lang="en-US" altLang="de-DE" i="1"/>
              <a:t> “However, from the publishers’ perspective, embargo periods are of particular importance. They limit the impact of SPR regimes on existing business models and on the primary exploitation of research output. Proposals to reduce or eliminate embargo periods after the first publication carry the risk of substituting the published product with the secondary publication. Overall, 62.1% of publishers surveyed indicated that no or minimal embargo periods would require a fundamental reshaping of their business model.125 Broken down by type, 71.4% of commercial publishers, 23.1% of institutional publishers, and 65.0% of non commercial publishers reported that abandoning embargo periods would necessitate such a change.126”</a:t>
            </a:r>
          </a:p>
          <a:p>
            <a:r>
              <a:rPr lang="en-US" altLang="de-DE"/>
              <a:t>124European Commission et al. (2024), p. 140.</a:t>
            </a:r>
          </a:p>
          <a:p>
            <a:r>
              <a:rPr lang="en-US" altLang="de-DE"/>
              <a:t>125 Ibid. p. 104.</a:t>
            </a:r>
          </a:p>
          <a:p>
            <a:r>
              <a:rPr lang="en-US" altLang="de-DE"/>
              <a:t>126 Ibid. p. 179.</a:t>
            </a:r>
          </a:p>
          <a:p>
            <a:endParaRPr lang="en-ZA" altLang="de-DE" i="1"/>
          </a:p>
        </p:txBody>
      </p:sp>
      <p:sp>
        <p:nvSpPr>
          <p:cNvPr id="9220" name="Slide Number Placeholder 3">
            <a:extLst>
              <a:ext uri="{FF2B5EF4-FFF2-40B4-BE49-F238E27FC236}">
                <a16:creationId xmlns:a16="http://schemas.microsoft.com/office/drawing/2014/main" id="{9D400B6E-22AC-B3C8-3F03-CF8D08151BB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2475" indent="-288925">
              <a:defRPr>
                <a:solidFill>
                  <a:schemeClr val="tx1"/>
                </a:solidFill>
                <a:latin typeface="Calibri" panose="020F0502020204030204" pitchFamily="34" charset="0"/>
                <a:cs typeface="Arial" panose="020B0604020202020204" pitchFamily="34" charset="0"/>
              </a:defRPr>
            </a:lvl2pPr>
            <a:lvl3pPr marL="1158875" indent="-231775">
              <a:defRPr>
                <a:solidFill>
                  <a:schemeClr val="tx1"/>
                </a:solidFill>
                <a:latin typeface="Calibri" panose="020F0502020204030204" pitchFamily="34" charset="0"/>
                <a:cs typeface="Arial" panose="020B0604020202020204" pitchFamily="34" charset="0"/>
              </a:defRPr>
            </a:lvl3pPr>
            <a:lvl4pPr marL="1622425" indent="-231775">
              <a:defRPr>
                <a:solidFill>
                  <a:schemeClr val="tx1"/>
                </a:solidFill>
                <a:latin typeface="Calibri" panose="020F0502020204030204" pitchFamily="34" charset="0"/>
                <a:cs typeface="Arial" panose="020B0604020202020204" pitchFamily="34" charset="0"/>
              </a:defRPr>
            </a:lvl4pPr>
            <a:lvl5pPr marL="2085975" indent="-231775">
              <a:defRPr>
                <a:solidFill>
                  <a:schemeClr val="tx1"/>
                </a:solidFill>
                <a:latin typeface="Calibri" panose="020F0502020204030204" pitchFamily="34" charset="0"/>
                <a:cs typeface="Arial" panose="020B0604020202020204" pitchFamily="34" charset="0"/>
              </a:defRPr>
            </a:lvl5pPr>
            <a:lvl6pPr marL="25431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003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575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147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D6411D6-9BFB-4B1F-988B-D2CC741B1E50}" type="slidenum">
              <a:rPr lang="de-CH" altLang="en-US" smtClean="0"/>
              <a:pPr/>
              <a:t>3</a:t>
            </a:fld>
            <a:endParaRPr lang="de-CH"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6F8C50AB-14FE-747C-A957-34B0C2C45A6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128B5C37-B01C-BF07-6B07-19E1E04A712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ZA" altLang="de-DE" i="1"/>
          </a:p>
        </p:txBody>
      </p:sp>
      <p:sp>
        <p:nvSpPr>
          <p:cNvPr id="11268" name="Slide Number Placeholder 3">
            <a:extLst>
              <a:ext uri="{FF2B5EF4-FFF2-40B4-BE49-F238E27FC236}">
                <a16:creationId xmlns:a16="http://schemas.microsoft.com/office/drawing/2014/main" id="{1C687883-0AE9-E7B1-C14F-80DE70B8FA5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2475" indent="-288925">
              <a:defRPr>
                <a:solidFill>
                  <a:schemeClr val="tx1"/>
                </a:solidFill>
                <a:latin typeface="Calibri" panose="020F0502020204030204" pitchFamily="34" charset="0"/>
                <a:cs typeface="Arial" panose="020B0604020202020204" pitchFamily="34" charset="0"/>
              </a:defRPr>
            </a:lvl2pPr>
            <a:lvl3pPr marL="1158875" indent="-231775">
              <a:defRPr>
                <a:solidFill>
                  <a:schemeClr val="tx1"/>
                </a:solidFill>
                <a:latin typeface="Calibri" panose="020F0502020204030204" pitchFamily="34" charset="0"/>
                <a:cs typeface="Arial" panose="020B0604020202020204" pitchFamily="34" charset="0"/>
              </a:defRPr>
            </a:lvl3pPr>
            <a:lvl4pPr marL="1622425" indent="-231775">
              <a:defRPr>
                <a:solidFill>
                  <a:schemeClr val="tx1"/>
                </a:solidFill>
                <a:latin typeface="Calibri" panose="020F0502020204030204" pitchFamily="34" charset="0"/>
                <a:cs typeface="Arial" panose="020B0604020202020204" pitchFamily="34" charset="0"/>
              </a:defRPr>
            </a:lvl4pPr>
            <a:lvl5pPr marL="2085975" indent="-231775">
              <a:defRPr>
                <a:solidFill>
                  <a:schemeClr val="tx1"/>
                </a:solidFill>
                <a:latin typeface="Calibri" panose="020F0502020204030204" pitchFamily="34" charset="0"/>
                <a:cs typeface="Arial" panose="020B0604020202020204" pitchFamily="34" charset="0"/>
              </a:defRPr>
            </a:lvl5pPr>
            <a:lvl6pPr marL="25431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003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575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14775" indent="-2317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3B9780E-5B67-4BB4-B559-54BC16D42FC3}" type="slidenum">
              <a:rPr lang="de-CH" altLang="en-US" smtClean="0"/>
              <a:pPr/>
              <a:t>4</a:t>
            </a:fld>
            <a:endParaRPr lang="de-CH"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0BB804BF-D34B-7A6E-A655-40115B09D0B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81F3C3DE-5339-D29A-99A1-CB832EB10E3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de-DE"/>
              <a:t>1963, Informal Sociology, a casual introduction to sociological thinking by William Bruce Cameron, Page 13, Random House, New York. (Google Books snippet view) (Checked on paper: Fifth printing, January 1967; Copyright 1963) </a:t>
            </a:r>
            <a:r>
              <a:rPr lang="en-US" altLang="de-DE" u="sng">
                <a:hlinkClick r:id="rId3"/>
              </a:rPr>
              <a:t>link</a:t>
            </a:r>
            <a:endParaRPr lang="de-CH" altLang="de-DE"/>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23056-10D5-5E1E-C42F-21B9C6ED4E45}"/>
              </a:ext>
            </a:extLst>
          </p:cNvPr>
          <p:cNvSpPr>
            <a:spLocks noGrp="1"/>
          </p:cNvSpPr>
          <p:nvPr>
            <p:ph type="ctrTitle"/>
          </p:nvPr>
        </p:nvSpPr>
        <p:spPr>
          <a:xfrm>
            <a:off x="5641674" y="1177605"/>
            <a:ext cx="6021239" cy="2462741"/>
          </a:xfrm>
        </p:spPr>
        <p:txBody>
          <a:bodyPr anchor="b"/>
          <a:lstStyle>
            <a:lvl1pPr algn="ctr">
              <a:defRPr sz="6000" baseline="0">
                <a:solidFill>
                  <a:srgbClr val="1F3167"/>
                </a:solidFill>
                <a:latin typeface="Avenir" panose="02000503020000020003" pitchFamily="2" charset="0"/>
              </a:defRPr>
            </a:lvl1pPr>
          </a:lstStyle>
          <a:p>
            <a:r>
              <a:rPr lang="en-GB" dirty="0"/>
              <a:t>Click to edit Master title style</a:t>
            </a:r>
            <a:endParaRPr lang="en-HR" dirty="0"/>
          </a:p>
        </p:txBody>
      </p:sp>
      <p:sp>
        <p:nvSpPr>
          <p:cNvPr id="3" name="Subtitle 2">
            <a:extLst>
              <a:ext uri="{FF2B5EF4-FFF2-40B4-BE49-F238E27FC236}">
                <a16:creationId xmlns:a16="http://schemas.microsoft.com/office/drawing/2014/main" id="{AED3D013-0BBE-E87B-615F-494E5B5CD873}"/>
              </a:ext>
            </a:extLst>
          </p:cNvPr>
          <p:cNvSpPr>
            <a:spLocks noGrp="1"/>
          </p:cNvSpPr>
          <p:nvPr>
            <p:ph type="subTitle" idx="1"/>
          </p:nvPr>
        </p:nvSpPr>
        <p:spPr>
          <a:xfrm>
            <a:off x="5641674" y="3847381"/>
            <a:ext cx="6021239" cy="1707871"/>
          </a:xfrm>
        </p:spPr>
        <p:txBody>
          <a:bodyPr/>
          <a:lstStyle>
            <a:lvl1pPr marL="0" indent="0" algn="ctr">
              <a:buNone/>
              <a:defRPr sz="2400" baseline="0">
                <a:solidFill>
                  <a:srgbClr val="1F3167"/>
                </a:solidFill>
                <a:latin typeface="Avenir" panose="02000503020000020003"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HR" dirty="0"/>
          </a:p>
        </p:txBody>
      </p:sp>
    </p:spTree>
    <p:extLst>
      <p:ext uri="{BB962C8B-B14F-4D97-AF65-F5344CB8AC3E}">
        <p14:creationId xmlns:p14="http://schemas.microsoft.com/office/powerpoint/2010/main" val="948712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1AD5A9-BCFE-E426-73F2-6DE9F46283C3}"/>
              </a:ext>
            </a:extLst>
          </p:cNvPr>
          <p:cNvSpPr>
            <a:spLocks noGrp="1"/>
          </p:cNvSpPr>
          <p:nvPr>
            <p:ph idx="1"/>
          </p:nvPr>
        </p:nvSpPr>
        <p:spPr>
          <a:xfrm>
            <a:off x="646288" y="2922905"/>
            <a:ext cx="10899423" cy="3416935"/>
          </a:xfrm>
        </p:spPr>
        <p:txBody>
          <a:bodyPr>
            <a:normAutofit/>
          </a:bodyPr>
          <a:lstStyle>
            <a:lvl1pPr marL="0" indent="0">
              <a:buFontTx/>
              <a:buNone/>
              <a:defRPr sz="1600" baseline="0">
                <a:solidFill>
                  <a:srgbClr val="1F3167"/>
                </a:solidFill>
                <a:latin typeface="Avenir" panose="02000503020000020003" pitchFamily="2" charset="0"/>
              </a:defRPr>
            </a:lvl1pPr>
            <a:lvl2pPr marL="457200" indent="0">
              <a:buFontTx/>
              <a:buNone/>
              <a:defRPr sz="1600" baseline="0">
                <a:solidFill>
                  <a:schemeClr val="tx2">
                    <a:lumMod val="75000"/>
                  </a:schemeClr>
                </a:solidFill>
                <a:latin typeface="Avenir" panose="02000503020000020003" pitchFamily="2" charset="0"/>
              </a:defRPr>
            </a:lvl2pPr>
            <a:lvl3pPr marL="914400" indent="0">
              <a:buFontTx/>
              <a:buNone/>
              <a:defRPr sz="1600" baseline="0">
                <a:solidFill>
                  <a:schemeClr val="tx2">
                    <a:lumMod val="75000"/>
                  </a:schemeClr>
                </a:solidFill>
                <a:latin typeface="Avenir" panose="02000503020000020003" pitchFamily="2" charset="0"/>
              </a:defRPr>
            </a:lvl3pPr>
            <a:lvl4pPr marL="1371600" indent="0">
              <a:buFontTx/>
              <a:buNone/>
              <a:defRPr sz="1600" baseline="0">
                <a:solidFill>
                  <a:schemeClr val="tx2">
                    <a:lumMod val="75000"/>
                  </a:schemeClr>
                </a:solidFill>
                <a:latin typeface="Avenir" panose="02000503020000020003" pitchFamily="2" charset="0"/>
              </a:defRPr>
            </a:lvl4pPr>
            <a:lvl5pPr marL="1828800" indent="0">
              <a:buFontTx/>
              <a:buNone/>
              <a:defRPr sz="1600" baseline="0">
                <a:solidFill>
                  <a:schemeClr val="tx2">
                    <a:lumMod val="75000"/>
                  </a:schemeClr>
                </a:solidFill>
                <a:latin typeface="Avenir" panose="02000503020000020003" pitchFamily="2" charset="0"/>
              </a:defRPr>
            </a:lvl5pPr>
          </a:lstStyle>
          <a:p>
            <a:pPr lvl="0"/>
            <a:r>
              <a:rPr lang="en-GB" dirty="0"/>
              <a:t>Click to edit Master text styles</a:t>
            </a:r>
          </a:p>
        </p:txBody>
      </p:sp>
      <p:sp>
        <p:nvSpPr>
          <p:cNvPr id="7" name="Title 6">
            <a:extLst>
              <a:ext uri="{FF2B5EF4-FFF2-40B4-BE49-F238E27FC236}">
                <a16:creationId xmlns:a16="http://schemas.microsoft.com/office/drawing/2014/main" id="{1C10A031-D5DF-3FAA-AA23-19BF3D31BF35}"/>
              </a:ext>
            </a:extLst>
          </p:cNvPr>
          <p:cNvSpPr>
            <a:spLocks noGrp="1"/>
          </p:cNvSpPr>
          <p:nvPr>
            <p:ph type="title"/>
          </p:nvPr>
        </p:nvSpPr>
        <p:spPr>
          <a:xfrm>
            <a:off x="646288" y="1462405"/>
            <a:ext cx="10899423" cy="1325563"/>
          </a:xfrm>
        </p:spPr>
        <p:txBody>
          <a:bodyPr>
            <a:normAutofit/>
          </a:bodyPr>
          <a:lstStyle>
            <a:lvl1pPr>
              <a:defRPr sz="3300" b="1" i="0" baseline="0">
                <a:solidFill>
                  <a:srgbClr val="1F3167"/>
                </a:solidFill>
                <a:latin typeface="Avenir" panose="02000503020000020003" pitchFamily="2" charset="0"/>
              </a:defRPr>
            </a:lvl1pPr>
          </a:lstStyle>
          <a:p>
            <a:r>
              <a:rPr lang="en-GB" dirty="0"/>
              <a:t>Click to edit Master title style</a:t>
            </a:r>
            <a:endParaRPr lang="en-HR" dirty="0"/>
          </a:p>
        </p:txBody>
      </p:sp>
      <p:sp>
        <p:nvSpPr>
          <p:cNvPr id="10" name="Slide Number Placeholder 9">
            <a:extLst>
              <a:ext uri="{FF2B5EF4-FFF2-40B4-BE49-F238E27FC236}">
                <a16:creationId xmlns:a16="http://schemas.microsoft.com/office/drawing/2014/main" id="{5B5AF597-5507-076F-124E-EE07826EC3F1}"/>
              </a:ext>
            </a:extLst>
          </p:cNvPr>
          <p:cNvSpPr>
            <a:spLocks noGrp="1"/>
          </p:cNvSpPr>
          <p:nvPr>
            <p:ph type="sldNum" sz="quarter" idx="12"/>
          </p:nvPr>
        </p:nvSpPr>
        <p:spPr>
          <a:xfrm>
            <a:off x="8802511" y="6356350"/>
            <a:ext cx="2743200" cy="365125"/>
          </a:xfrm>
        </p:spPr>
        <p:txBody>
          <a:bodyPr/>
          <a:lstStyle/>
          <a:p>
            <a:endParaRPr lang="en-HR" dirty="0"/>
          </a:p>
        </p:txBody>
      </p:sp>
    </p:spTree>
    <p:extLst>
      <p:ext uri="{BB962C8B-B14F-4D97-AF65-F5344CB8AC3E}">
        <p14:creationId xmlns:p14="http://schemas.microsoft.com/office/powerpoint/2010/main" val="75867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21DB3BB7-4A60-AA8D-350C-3206D2428517}"/>
              </a:ext>
            </a:extLst>
          </p:cNvPr>
          <p:cNvSpPr>
            <a:spLocks noGrp="1"/>
          </p:cNvSpPr>
          <p:nvPr>
            <p:ph type="dt" sz="half" idx="10"/>
          </p:nvPr>
        </p:nvSpPr>
        <p:spPr/>
        <p:txBody>
          <a:bodyPr/>
          <a:lstStyle>
            <a:lvl1pPr>
              <a:defRPr/>
            </a:lvl1pPr>
          </a:lstStyle>
          <a:p>
            <a:pPr>
              <a:defRPr/>
            </a:pPr>
            <a:fld id="{3C3FEBE7-431D-4DD9-BE36-1C5211356C73}" type="datetime1">
              <a:rPr lang="de-CH" altLang="en-US"/>
              <a:pPr>
                <a:defRPr/>
              </a:pPr>
              <a:t>06.10.2025</a:t>
            </a:fld>
            <a:endParaRPr lang="de-CH" altLang="en-US"/>
          </a:p>
        </p:txBody>
      </p:sp>
      <p:sp>
        <p:nvSpPr>
          <p:cNvPr id="5" name="Fußzeilenplatzhalter 4">
            <a:extLst>
              <a:ext uri="{FF2B5EF4-FFF2-40B4-BE49-F238E27FC236}">
                <a16:creationId xmlns:a16="http://schemas.microsoft.com/office/drawing/2014/main" id="{BB5158DA-B382-53CD-4CFF-8B1F74E515BD}"/>
              </a:ext>
            </a:extLst>
          </p:cNvPr>
          <p:cNvSpPr>
            <a:spLocks noGrp="1"/>
          </p:cNvSpPr>
          <p:nvPr>
            <p:ph type="ftr" sz="quarter" idx="11"/>
          </p:nvPr>
        </p:nvSpPr>
        <p:spPr/>
        <p:txBody>
          <a:bodyPr/>
          <a:lstStyle>
            <a:lvl1pPr>
              <a:defRPr/>
            </a:lvl1pPr>
          </a:lstStyle>
          <a:p>
            <a:pPr>
              <a:defRPr/>
            </a:pPr>
            <a:r>
              <a:rPr lang="de-CH" altLang="en-US"/>
              <a:t>IFFRO WEBINAR (2 April 2025)</a:t>
            </a:r>
          </a:p>
        </p:txBody>
      </p:sp>
      <p:sp>
        <p:nvSpPr>
          <p:cNvPr id="6" name="Foliennummernplatzhalter 5">
            <a:extLst>
              <a:ext uri="{FF2B5EF4-FFF2-40B4-BE49-F238E27FC236}">
                <a16:creationId xmlns:a16="http://schemas.microsoft.com/office/drawing/2014/main" id="{9658FA2D-F27D-EF37-1BBC-CB795067624A}"/>
              </a:ext>
            </a:extLst>
          </p:cNvPr>
          <p:cNvSpPr>
            <a:spLocks noGrp="1"/>
          </p:cNvSpPr>
          <p:nvPr>
            <p:ph type="sldNum" sz="quarter" idx="12"/>
          </p:nvPr>
        </p:nvSpPr>
        <p:spPr/>
        <p:txBody>
          <a:bodyPr/>
          <a:lstStyle>
            <a:lvl1pPr>
              <a:defRPr/>
            </a:lvl1pPr>
          </a:lstStyle>
          <a:p>
            <a:pPr>
              <a:defRPr/>
            </a:pPr>
            <a:fld id="{A9BD7B8A-C1A4-4C3F-9909-DD6681F9CEAE}" type="slidenum">
              <a:rPr lang="de-CH" altLang="en-US"/>
              <a:pPr>
                <a:defRPr/>
              </a:pPr>
              <a:t>‹#›</a:t>
            </a:fld>
            <a:endParaRPr lang="de-CH" altLang="en-US"/>
          </a:p>
        </p:txBody>
      </p:sp>
    </p:spTree>
    <p:extLst>
      <p:ext uri="{BB962C8B-B14F-4D97-AF65-F5344CB8AC3E}">
        <p14:creationId xmlns:p14="http://schemas.microsoft.com/office/powerpoint/2010/main" val="1563259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FAF4C680-D8A6-993B-670E-A16D33D9CDB9}"/>
              </a:ext>
            </a:extLst>
          </p:cNvPr>
          <p:cNvSpPr>
            <a:spLocks noGrp="1"/>
          </p:cNvSpPr>
          <p:nvPr>
            <p:ph type="dt" sz="half" idx="10"/>
          </p:nvPr>
        </p:nvSpPr>
        <p:spPr/>
        <p:txBody>
          <a:bodyPr/>
          <a:lstStyle>
            <a:lvl1pPr>
              <a:defRPr/>
            </a:lvl1pPr>
          </a:lstStyle>
          <a:p>
            <a:pPr>
              <a:defRPr/>
            </a:pPr>
            <a:fld id="{061E9EC7-5B78-4A62-A76F-E5F9B862E99F}" type="datetime1">
              <a:rPr lang="de-CH" altLang="en-US"/>
              <a:pPr>
                <a:defRPr/>
              </a:pPr>
              <a:t>06.10.2025</a:t>
            </a:fld>
            <a:endParaRPr lang="de-CH" altLang="en-US"/>
          </a:p>
        </p:txBody>
      </p:sp>
      <p:sp>
        <p:nvSpPr>
          <p:cNvPr id="3" name="Fußzeilenplatzhalter 4">
            <a:extLst>
              <a:ext uri="{FF2B5EF4-FFF2-40B4-BE49-F238E27FC236}">
                <a16:creationId xmlns:a16="http://schemas.microsoft.com/office/drawing/2014/main" id="{6B35D48A-0368-96AD-F6B8-178D6D64822D}"/>
              </a:ext>
            </a:extLst>
          </p:cNvPr>
          <p:cNvSpPr>
            <a:spLocks noGrp="1"/>
          </p:cNvSpPr>
          <p:nvPr>
            <p:ph type="ftr" sz="quarter" idx="11"/>
          </p:nvPr>
        </p:nvSpPr>
        <p:spPr/>
        <p:txBody>
          <a:bodyPr/>
          <a:lstStyle>
            <a:lvl1pPr>
              <a:defRPr/>
            </a:lvl1pPr>
          </a:lstStyle>
          <a:p>
            <a:pPr>
              <a:defRPr/>
            </a:pPr>
            <a:r>
              <a:rPr lang="de-CH" altLang="en-US"/>
              <a:t>IFFRO WEBINAR (2 April 2025)</a:t>
            </a:r>
          </a:p>
        </p:txBody>
      </p:sp>
      <p:sp>
        <p:nvSpPr>
          <p:cNvPr id="4" name="Foliennummernplatzhalter 5">
            <a:extLst>
              <a:ext uri="{FF2B5EF4-FFF2-40B4-BE49-F238E27FC236}">
                <a16:creationId xmlns:a16="http://schemas.microsoft.com/office/drawing/2014/main" id="{2C45176D-C22F-2DBB-51A7-E6AAA31648D0}"/>
              </a:ext>
            </a:extLst>
          </p:cNvPr>
          <p:cNvSpPr>
            <a:spLocks noGrp="1"/>
          </p:cNvSpPr>
          <p:nvPr>
            <p:ph type="sldNum" sz="quarter" idx="12"/>
          </p:nvPr>
        </p:nvSpPr>
        <p:spPr/>
        <p:txBody>
          <a:bodyPr/>
          <a:lstStyle>
            <a:lvl1pPr>
              <a:defRPr/>
            </a:lvl1pPr>
          </a:lstStyle>
          <a:p>
            <a:pPr>
              <a:defRPr/>
            </a:pPr>
            <a:fld id="{C9194010-0B08-4B76-BE75-A968AFB480B4}" type="slidenum">
              <a:rPr lang="de-CH" altLang="en-US"/>
              <a:pPr>
                <a:defRPr/>
              </a:pPr>
              <a:t>‹#›</a:t>
            </a:fld>
            <a:endParaRPr lang="de-CH" altLang="en-US"/>
          </a:p>
        </p:txBody>
      </p:sp>
    </p:spTree>
    <p:extLst>
      <p:ext uri="{BB962C8B-B14F-4D97-AF65-F5344CB8AC3E}">
        <p14:creationId xmlns:p14="http://schemas.microsoft.com/office/powerpoint/2010/main" val="185254651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67ED60-3825-A008-1E40-808DD455C7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HR"/>
          </a:p>
        </p:txBody>
      </p:sp>
      <p:sp>
        <p:nvSpPr>
          <p:cNvPr id="3" name="Text Placeholder 2">
            <a:extLst>
              <a:ext uri="{FF2B5EF4-FFF2-40B4-BE49-F238E27FC236}">
                <a16:creationId xmlns:a16="http://schemas.microsoft.com/office/drawing/2014/main" id="{72DA602C-526C-E159-09B1-B522A1EEF4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2417CFD7-143D-93A6-A817-96A8A56EA6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4DBB736-F0B5-344B-A852-16312B99A21D}" type="datetime1">
              <a:rPr lang="hr-HR" smtClean="0"/>
              <a:t>6.10.2025.</a:t>
            </a:fld>
            <a:endParaRPr lang="en-HR"/>
          </a:p>
        </p:txBody>
      </p:sp>
      <p:sp>
        <p:nvSpPr>
          <p:cNvPr id="5" name="Footer Placeholder 4">
            <a:extLst>
              <a:ext uri="{FF2B5EF4-FFF2-40B4-BE49-F238E27FC236}">
                <a16:creationId xmlns:a16="http://schemas.microsoft.com/office/drawing/2014/main" id="{624C91E4-D1DD-AEA1-FF20-F2E2CBF75D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HR"/>
              <a:t>1/2</a:t>
            </a:r>
          </a:p>
        </p:txBody>
      </p:sp>
      <p:sp>
        <p:nvSpPr>
          <p:cNvPr id="6" name="Slide Number Placeholder 5">
            <a:extLst>
              <a:ext uri="{FF2B5EF4-FFF2-40B4-BE49-F238E27FC236}">
                <a16:creationId xmlns:a16="http://schemas.microsoft.com/office/drawing/2014/main" id="{83117DCD-FE2A-46FD-89C4-1D154B405F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08E757-791F-C248-94D1-80A4AE0B0680}" type="slidenum">
              <a:rPr lang="en-HR" smtClean="0"/>
              <a:t>‹#›</a:t>
            </a:fld>
            <a:endParaRPr lang="en-HR"/>
          </a:p>
        </p:txBody>
      </p:sp>
    </p:spTree>
    <p:extLst>
      <p:ext uri="{BB962C8B-B14F-4D97-AF65-F5344CB8AC3E}">
        <p14:creationId xmlns:p14="http://schemas.microsoft.com/office/powerpoint/2010/main" val="939260312"/>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11902A-1CC1-7DAF-7CF8-972C20B121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HR"/>
          </a:p>
        </p:txBody>
      </p:sp>
      <p:sp>
        <p:nvSpPr>
          <p:cNvPr id="3" name="Text Placeholder 2">
            <a:extLst>
              <a:ext uri="{FF2B5EF4-FFF2-40B4-BE49-F238E27FC236}">
                <a16:creationId xmlns:a16="http://schemas.microsoft.com/office/drawing/2014/main" id="{734113DF-6D75-5125-336B-023290B91D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A4A20337-2AC8-9C3E-4900-4694C9CB54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4C20739-EA3B-0A47-B5E0-ED592EFD0E11}" type="datetime1">
              <a:rPr lang="hr-HR" smtClean="0"/>
              <a:t>6.10.2025.</a:t>
            </a:fld>
            <a:endParaRPr lang="en-HR"/>
          </a:p>
        </p:txBody>
      </p:sp>
      <p:sp>
        <p:nvSpPr>
          <p:cNvPr id="5" name="Footer Placeholder 4">
            <a:extLst>
              <a:ext uri="{FF2B5EF4-FFF2-40B4-BE49-F238E27FC236}">
                <a16:creationId xmlns:a16="http://schemas.microsoft.com/office/drawing/2014/main" id="{CFBFA065-24E0-CD9F-05E3-7B843A15FF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HR"/>
              <a:t>1/2</a:t>
            </a:r>
          </a:p>
        </p:txBody>
      </p:sp>
      <p:sp>
        <p:nvSpPr>
          <p:cNvPr id="6" name="Slide Number Placeholder 5">
            <a:extLst>
              <a:ext uri="{FF2B5EF4-FFF2-40B4-BE49-F238E27FC236}">
                <a16:creationId xmlns:a16="http://schemas.microsoft.com/office/drawing/2014/main" id="{6B9D0C36-9DB2-45E5-D4A2-FE3C52D959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9B41B02-5523-9949-A976-A25C7FA2FED7}" type="slidenum">
              <a:rPr lang="en-HR" smtClean="0"/>
              <a:t>‹#›</a:t>
            </a:fld>
            <a:endParaRPr lang="en-HR"/>
          </a:p>
        </p:txBody>
      </p:sp>
    </p:spTree>
    <p:extLst>
      <p:ext uri="{BB962C8B-B14F-4D97-AF65-F5344CB8AC3E}">
        <p14:creationId xmlns:p14="http://schemas.microsoft.com/office/powerpoint/2010/main" val="790799240"/>
      </p:ext>
    </p:extLst>
  </p:cSld>
  <p:clrMap bg1="lt1" tx1="dk1" bg2="lt2" tx2="dk2" accent1="accent1" accent2="accent2" accent3="accent3" accent4="accent4" accent5="accent5" accent6="accent6" hlink="hlink" folHlink="folHlink"/>
  <p:sldLayoutIdLst>
    <p:sldLayoutId id="2147483662" r:id="rId1"/>
    <p:sldLayoutId id="2147483664" r:id="rId2"/>
    <p:sldLayoutId id="2147483665"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6198E-1BA7-9098-980A-539443720F7D}"/>
              </a:ext>
            </a:extLst>
          </p:cNvPr>
          <p:cNvSpPr>
            <a:spLocks noGrp="1"/>
          </p:cNvSpPr>
          <p:nvPr>
            <p:ph type="ctrTitle"/>
          </p:nvPr>
        </p:nvSpPr>
        <p:spPr/>
        <p:txBody>
          <a:bodyPr>
            <a:normAutofit fontScale="90000"/>
          </a:bodyPr>
          <a:lstStyle/>
          <a:p>
            <a:br>
              <a:rPr lang="en-ZA" altLang="de-DE" b="1" dirty="0">
                <a:ea typeface="Aptos" panose="020B0004020202020204" pitchFamily="34" charset="0"/>
                <a:cs typeface="Times New Roman" panose="02020603050405020304" pitchFamily="18" charset="0"/>
              </a:rPr>
            </a:br>
            <a:br>
              <a:rPr lang="en-ZA" altLang="de-DE" b="1" dirty="0">
                <a:ea typeface="Aptos" panose="020B0004020202020204" pitchFamily="34" charset="0"/>
                <a:cs typeface="Times New Roman" panose="02020603050405020304" pitchFamily="18" charset="0"/>
              </a:rPr>
            </a:br>
            <a:r>
              <a:rPr lang="en-US" altLang="de-DE" sz="3100" b="1" dirty="0">
                <a:ea typeface="Aptos" panose="020B0004020202020204" pitchFamily="34" charset="0"/>
                <a:cs typeface="Times New Roman" panose="02020603050405020304" pitchFamily="18" charset="0"/>
              </a:rPr>
              <a:t>2nd session: Ownership of copyright and performers' rights</a:t>
            </a:r>
            <a:r>
              <a:rPr lang="en-ZA" altLang="de-DE" sz="3100" b="1" dirty="0">
                <a:ea typeface="Aptos" panose="020B0004020202020204" pitchFamily="34" charset="0"/>
                <a:cs typeface="Times New Roman" panose="02020603050405020304" pitchFamily="18" charset="0"/>
              </a:rPr>
              <a:t> </a:t>
            </a:r>
            <a:br>
              <a:rPr lang="en-ZA" altLang="de-DE" b="1" dirty="0">
                <a:ea typeface="Aptos" panose="020B0004020202020204" pitchFamily="34" charset="0"/>
                <a:cs typeface="Times New Roman" panose="02020603050405020304" pitchFamily="18" charset="0"/>
              </a:rPr>
            </a:br>
            <a:endParaRPr lang="en-HR" dirty="0"/>
          </a:p>
        </p:txBody>
      </p:sp>
      <p:sp>
        <p:nvSpPr>
          <p:cNvPr id="3" name="Subtitle 2">
            <a:extLst>
              <a:ext uri="{FF2B5EF4-FFF2-40B4-BE49-F238E27FC236}">
                <a16:creationId xmlns:a16="http://schemas.microsoft.com/office/drawing/2014/main" id="{80037CA4-7E25-98A1-D923-596F8F2EB497}"/>
              </a:ext>
            </a:extLst>
          </p:cNvPr>
          <p:cNvSpPr>
            <a:spLocks noGrp="1"/>
          </p:cNvSpPr>
          <p:nvPr>
            <p:ph type="subTitle" idx="1"/>
          </p:nvPr>
        </p:nvSpPr>
        <p:spPr/>
        <p:txBody>
          <a:bodyPr>
            <a:normAutofit fontScale="92500"/>
          </a:bodyPr>
          <a:lstStyle/>
          <a:p>
            <a:pPr>
              <a:lnSpc>
                <a:spcPct val="100000"/>
              </a:lnSpc>
              <a:spcBef>
                <a:spcPct val="0"/>
              </a:spcBef>
            </a:pPr>
            <a:r>
              <a:rPr lang="de-CH" altLang="en-US" dirty="0">
                <a:cs typeface="Calibri" panose="020F0502020204030204" pitchFamily="34" charset="0"/>
              </a:rPr>
              <a:t>Carlo Scollo Lavizzari</a:t>
            </a:r>
            <a:br>
              <a:rPr lang="de-CH" altLang="en-US" dirty="0">
                <a:cs typeface="Calibri" panose="020F0502020204030204" pitchFamily="34" charset="0"/>
              </a:rPr>
            </a:br>
            <a:r>
              <a:rPr lang="de-CH" altLang="en-US" dirty="0">
                <a:cs typeface="Calibri" panose="020F0502020204030204" pitchFamily="34" charset="0"/>
              </a:rPr>
              <a:t>Advokat (Basel-Stadt), Solicitor (England &amp; Wales), Attorney (Südafrika, non-</a:t>
            </a:r>
            <a:r>
              <a:rPr lang="de-CH" altLang="en-US" dirty="0" err="1">
                <a:cs typeface="Calibri" panose="020F0502020204030204" pitchFamily="34" charset="0"/>
              </a:rPr>
              <a:t>practising</a:t>
            </a:r>
            <a:r>
              <a:rPr lang="de-CH" altLang="en-US" dirty="0">
                <a:cs typeface="Calibri" panose="020F0502020204030204" pitchFamily="34" charset="0"/>
              </a:rPr>
              <a:t> roll)</a:t>
            </a:r>
          </a:p>
          <a:p>
            <a:pPr>
              <a:lnSpc>
                <a:spcPct val="100000"/>
              </a:lnSpc>
              <a:spcBef>
                <a:spcPct val="0"/>
              </a:spcBef>
            </a:pPr>
            <a:r>
              <a:rPr lang="de-CH" altLang="en-US" sz="2800" dirty="0">
                <a:cs typeface="Calibri" panose="020F0502020204030204" pitchFamily="34" charset="0"/>
              </a:rPr>
              <a:t>carlo.lavizzari@gysinrecht.ch</a:t>
            </a:r>
          </a:p>
          <a:p>
            <a:endParaRPr lang="en-HR" dirty="0"/>
          </a:p>
        </p:txBody>
      </p:sp>
    </p:spTree>
    <p:extLst>
      <p:ext uri="{BB962C8B-B14F-4D97-AF65-F5344CB8AC3E}">
        <p14:creationId xmlns:p14="http://schemas.microsoft.com/office/powerpoint/2010/main" val="1462473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0BD432A4-1477-663D-6C9E-F60B9CCA0072}"/>
              </a:ext>
            </a:extLst>
          </p:cNvPr>
          <p:cNvSpPr>
            <a:spLocks noGrp="1"/>
          </p:cNvSpPr>
          <p:nvPr>
            <p:ph type="title"/>
          </p:nvPr>
        </p:nvSpPr>
        <p:spPr>
          <a:xfrm>
            <a:off x="609600" y="500063"/>
            <a:ext cx="10972800" cy="433387"/>
          </a:xfrm>
        </p:spPr>
        <p:txBody>
          <a:bodyPr>
            <a:normAutofit/>
          </a:bodyPr>
          <a:lstStyle/>
          <a:p>
            <a:pPr>
              <a:defRPr/>
            </a:pPr>
            <a:r>
              <a:rPr lang="de-CH" altLang="de-DE" sz="2133" dirty="0"/>
              <a:t>Recognition </a:t>
            </a:r>
            <a:r>
              <a:rPr lang="de-CH" altLang="de-DE" sz="2133" dirty="0" err="1"/>
              <a:t>of</a:t>
            </a:r>
            <a:r>
              <a:rPr lang="de-CH" altLang="de-DE" sz="2133" dirty="0"/>
              <a:t> </a:t>
            </a:r>
            <a:r>
              <a:rPr lang="de-CH" altLang="de-DE" sz="2133" dirty="0" err="1"/>
              <a:t>Authors</a:t>
            </a:r>
            <a:r>
              <a:rPr lang="de-CH" altLang="de-DE" sz="2133" dirty="0"/>
              <a:t> and Performers &amp; </a:t>
            </a:r>
            <a:r>
              <a:rPr lang="de-CH" altLang="de-DE" sz="2133" dirty="0" err="1"/>
              <a:t>effective</a:t>
            </a:r>
            <a:r>
              <a:rPr lang="de-CH" altLang="de-DE" sz="2133" dirty="0"/>
              <a:t> </a:t>
            </a:r>
            <a:r>
              <a:rPr lang="de-CH" altLang="de-DE" sz="2133" dirty="0" err="1"/>
              <a:t>allocation</a:t>
            </a:r>
            <a:r>
              <a:rPr lang="de-CH" altLang="de-DE" sz="2133" dirty="0"/>
              <a:t> </a:t>
            </a:r>
            <a:r>
              <a:rPr lang="de-CH" altLang="de-DE" sz="2133" dirty="0" err="1"/>
              <a:t>of</a:t>
            </a:r>
            <a:r>
              <a:rPr lang="de-CH" altLang="de-DE" sz="2133" dirty="0"/>
              <a:t> </a:t>
            </a:r>
            <a:r>
              <a:rPr lang="de-CH" altLang="de-DE" sz="2133" dirty="0" err="1"/>
              <a:t>rights</a:t>
            </a:r>
            <a:r>
              <a:rPr lang="de-CH" altLang="de-DE" sz="2133" dirty="0"/>
              <a:t> </a:t>
            </a:r>
            <a:r>
              <a:rPr lang="de-CH" altLang="de-DE" sz="2133" dirty="0" err="1"/>
              <a:t>for</a:t>
            </a:r>
            <a:r>
              <a:rPr lang="de-CH" altLang="de-DE" sz="2133" dirty="0"/>
              <a:t> </a:t>
            </a:r>
            <a:r>
              <a:rPr lang="de-CH" altLang="de-DE" sz="2133" dirty="0" err="1"/>
              <a:t>enforcement</a:t>
            </a:r>
            <a:r>
              <a:rPr lang="de-CH" altLang="de-DE" sz="2133" dirty="0"/>
              <a:t> </a:t>
            </a:r>
          </a:p>
        </p:txBody>
      </p:sp>
      <p:sp>
        <p:nvSpPr>
          <p:cNvPr id="13317" name="Slide Number Placeholder 4">
            <a:extLst>
              <a:ext uri="{FF2B5EF4-FFF2-40B4-BE49-F238E27FC236}">
                <a16:creationId xmlns:a16="http://schemas.microsoft.com/office/drawing/2014/main" id="{0757E7EA-EBE6-A799-064B-FB60B7139A36}"/>
              </a:ext>
            </a:extLst>
          </p:cNvPr>
          <p:cNvSpPr>
            <a:spLocks noGrp="1" noChangeArrowheads="1"/>
          </p:cNvSpPr>
          <p:nvPr>
            <p:ph type="sldNum" sz="quarter" idx="12"/>
          </p:nvPr>
        </p:nvSpPr>
        <p:spPr bwMode="auto">
          <a:xfrm>
            <a:off x="10417175" y="6624638"/>
            <a:ext cx="1165225" cy="215900"/>
          </a:xfrm>
        </p:spPr>
        <p:txBody>
          <a:bodyPr>
            <a:norm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32" indent="-285744">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2971" indent="-228594">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160" indent="-228594">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349" indent="-228594">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537"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726"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8914"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103"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spcBef>
                <a:spcPct val="0"/>
              </a:spcBef>
              <a:spcAft>
                <a:spcPts val="800"/>
              </a:spcAft>
              <a:buFont typeface="Arial" panose="020B0604020202020204" pitchFamily="34" charset="0"/>
              <a:buNone/>
              <a:defRPr/>
            </a:pPr>
            <a:fld id="{7F847BE3-7E96-4DC7-A293-91265CA88752}" type="slidenum">
              <a:rPr lang="de-CH" altLang="en-US" sz="667">
                <a:solidFill>
                  <a:schemeClr val="tx1">
                    <a:tint val="75000"/>
                  </a:schemeClr>
                </a:solidFill>
              </a:rPr>
              <a:pPr>
                <a:spcBef>
                  <a:spcPct val="0"/>
                </a:spcBef>
                <a:spcAft>
                  <a:spcPts val="800"/>
                </a:spcAft>
                <a:buFont typeface="Arial" panose="020B0604020202020204" pitchFamily="34" charset="0"/>
                <a:buNone/>
                <a:defRPr/>
              </a:pPr>
              <a:t>2</a:t>
            </a:fld>
            <a:endParaRPr lang="de-CH" altLang="en-US" sz="667">
              <a:solidFill>
                <a:schemeClr val="tx1">
                  <a:tint val="75000"/>
                </a:schemeClr>
              </a:solidFill>
            </a:endParaRPr>
          </a:p>
        </p:txBody>
      </p:sp>
      <p:sp>
        <p:nvSpPr>
          <p:cNvPr id="13323" name="Footer Placeholder 4">
            <a:extLst>
              <a:ext uri="{FF2B5EF4-FFF2-40B4-BE49-F238E27FC236}">
                <a16:creationId xmlns:a16="http://schemas.microsoft.com/office/drawing/2014/main" id="{1CB45962-295E-197E-845A-8FD55F8109B9}"/>
              </a:ext>
            </a:extLst>
          </p:cNvPr>
          <p:cNvSpPr>
            <a:spLocks noGrp="1"/>
          </p:cNvSpPr>
          <p:nvPr>
            <p:ph type="ftr" sz="quarter" idx="11"/>
          </p:nvPr>
        </p:nvSpPr>
        <p:spPr>
          <a:xfrm>
            <a:off x="468313" y="4968875"/>
            <a:ext cx="2895600" cy="161925"/>
          </a:xfrm>
        </p:spPr>
        <p:txBody>
          <a:bodyPr rtlCol="0">
            <a:normAutofit fontScale="70000" lnSpcReduction="20000"/>
          </a:bodyPr>
          <a:lstStyle>
            <a:defPPr>
              <a:defRPr lang="de-DE"/>
            </a:defPPr>
            <a:lvl1pPr marL="0" algn="l" defTabSz="914400" rtl="0" eaLnBrk="1" latinLnBrk="0" hangingPunct="1">
              <a:defRPr sz="9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defRPr/>
            </a:pPr>
            <a:r>
              <a:rPr lang="de-CH"/>
              <a:t>Carlo Scollo Lavizzari</a:t>
            </a:r>
            <a:endParaRPr lang="de-CH" sz="667"/>
          </a:p>
        </p:txBody>
      </p:sp>
      <p:graphicFrame>
        <p:nvGraphicFramePr>
          <p:cNvPr id="13319" name="Vertical Text Placeholder 2">
            <a:extLst>
              <a:ext uri="{FF2B5EF4-FFF2-40B4-BE49-F238E27FC236}">
                <a16:creationId xmlns:a16="http://schemas.microsoft.com/office/drawing/2014/main" id="{2BAAFE7A-2A23-44C3-DA76-F5EEB2461D5B}"/>
              </a:ext>
            </a:extLst>
          </p:cNvPr>
          <p:cNvGraphicFramePr/>
          <p:nvPr>
            <p:extLst>
              <p:ext uri="{D42A27DB-BD31-4B8C-83A1-F6EECF244321}">
                <p14:modId xmlns:p14="http://schemas.microsoft.com/office/powerpoint/2010/main" val="3961535124"/>
              </p:ext>
            </p:extLst>
          </p:nvPr>
        </p:nvGraphicFramePr>
        <p:xfrm>
          <a:off x="609600" y="1220755"/>
          <a:ext cx="10972800" cy="53045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72ED22-F5A9-5525-F438-EFEB690DF2CE}"/>
              </a:ext>
            </a:extLst>
          </p:cNvPr>
          <p:cNvSpPr txBox="1"/>
          <p:nvPr/>
        </p:nvSpPr>
        <p:spPr>
          <a:xfrm>
            <a:off x="1008063" y="274638"/>
            <a:ext cx="8351837" cy="460375"/>
          </a:xfrm>
          <a:prstGeom prst="rect">
            <a:avLst/>
          </a:prstGeom>
          <a:solidFill>
            <a:schemeClr val="accent1">
              <a:lumMod val="75000"/>
            </a:schemeClr>
          </a:solidFill>
          <a:ln>
            <a:solidFill>
              <a:schemeClr val="tx2"/>
            </a:solidFill>
          </a:ln>
        </p:spPr>
        <p:txBody>
          <a:bodyPr>
            <a:spAutoFit/>
          </a:bodyPr>
          <a:lstStyle/>
          <a:p>
            <a:pPr>
              <a:defRPr/>
            </a:pPr>
            <a:r>
              <a:rPr lang="en-US" sz="2400" b="1" dirty="0">
                <a:solidFill>
                  <a:srgbClr val="FFFFFF"/>
                </a:solidFill>
              </a:rPr>
              <a:t>Secondary Publication Right in EU Member States:</a:t>
            </a:r>
          </a:p>
        </p:txBody>
      </p:sp>
      <p:sp>
        <p:nvSpPr>
          <p:cNvPr id="8195" name="Slide Number Placeholder 3">
            <a:extLst>
              <a:ext uri="{FF2B5EF4-FFF2-40B4-BE49-F238E27FC236}">
                <a16:creationId xmlns:a16="http://schemas.microsoft.com/office/drawing/2014/main" id="{366FC9DD-A15E-BA99-F8AC-F3419A019FD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1363" indent="-284163">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1413" indent="-227013">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598613" indent="-2270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5813" indent="-227013">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3013" indent="-2270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0213" indent="-2270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7413" indent="-2270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4613" indent="-227013"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fld id="{CD63648C-4CD2-42B3-9DB4-2050799DA393}" type="slidenum">
              <a:rPr lang="de-CH" altLang="en-US" sz="1200" smtClean="0">
                <a:solidFill>
                  <a:srgbClr val="898989"/>
                </a:solidFill>
              </a:rPr>
              <a:pPr>
                <a:lnSpc>
                  <a:spcPct val="100000"/>
                </a:lnSpc>
                <a:spcBef>
                  <a:spcPct val="0"/>
                </a:spcBef>
                <a:buFontTx/>
                <a:buNone/>
              </a:pPr>
              <a:t>3</a:t>
            </a:fld>
            <a:endParaRPr lang="de-CH" altLang="en-US" sz="1200">
              <a:solidFill>
                <a:srgbClr val="898989"/>
              </a:solidFill>
            </a:endParaRPr>
          </a:p>
        </p:txBody>
      </p:sp>
      <p:pic>
        <p:nvPicPr>
          <p:cNvPr id="8196" name="Picture 4">
            <a:extLst>
              <a:ext uri="{FF2B5EF4-FFF2-40B4-BE49-F238E27FC236}">
                <a16:creationId xmlns:a16="http://schemas.microsoft.com/office/drawing/2014/main" id="{CBEE2F4C-1226-E6F0-ADAA-C25FE9552F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5825" y="1604963"/>
            <a:ext cx="8939213" cy="501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6">
            <a:extLst>
              <a:ext uri="{FF2B5EF4-FFF2-40B4-BE49-F238E27FC236}">
                <a16:creationId xmlns:a16="http://schemas.microsoft.com/office/drawing/2014/main" id="{A88994F6-CFD0-22B2-BBC9-DD5C6CFB44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0" y="1125538"/>
            <a:ext cx="10287000" cy="545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7">
            <a:extLst>
              <a:ext uri="{FF2B5EF4-FFF2-40B4-BE49-F238E27FC236}">
                <a16:creationId xmlns:a16="http://schemas.microsoft.com/office/drawing/2014/main" id="{58426739-CB36-644F-99E1-3423DA5211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378075"/>
            <a:ext cx="10972800" cy="298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Slide Number Placeholder 3">
            <a:extLst>
              <a:ext uri="{FF2B5EF4-FFF2-40B4-BE49-F238E27FC236}">
                <a16:creationId xmlns:a16="http://schemas.microsoft.com/office/drawing/2014/main" id="{1325A267-2323-DE28-DD21-4244AD29A9E7}"/>
              </a:ext>
            </a:extLst>
          </p:cNvPr>
          <p:cNvSpPr>
            <a:spLocks noGrp="1" noChangeArrowheads="1"/>
          </p:cNvSpPr>
          <p:nvPr>
            <p:ph type="sldNum" sz="quarter" idx="12"/>
          </p:nvPr>
        </p:nvSpPr>
        <p:spPr bwMode="auto">
          <a:xfrm>
            <a:off x="10417175" y="6624638"/>
            <a:ext cx="1165225" cy="215900"/>
          </a:xfrm>
        </p:spPr>
        <p:txBody>
          <a:bodyPr lIns="121920" tIns="60960" rIns="121920" bIns="60960" rtlCol="0">
            <a:norm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32" indent="-285744">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2971" indent="-228594">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160" indent="-228594">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349" indent="-228594">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537"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726"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8914"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103" indent="-228594"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spcBef>
                <a:spcPct val="0"/>
              </a:spcBef>
              <a:spcAft>
                <a:spcPts val="800"/>
              </a:spcAft>
              <a:buFont typeface="Arial" panose="020B0604020202020204" pitchFamily="34" charset="0"/>
              <a:buNone/>
              <a:defRPr/>
            </a:pPr>
            <a:fld id="{227C5AC3-D3F8-4D3A-ABF4-3E0A8B0F3B4A}" type="slidenum">
              <a:rPr lang="de-CH" altLang="en-US" sz="667">
                <a:solidFill>
                  <a:schemeClr val="tx1">
                    <a:tint val="75000"/>
                  </a:schemeClr>
                </a:solidFill>
                <a:latin typeface="Arial" panose="020B0604020202020204" pitchFamily="34" charset="0"/>
              </a:rPr>
              <a:pPr>
                <a:spcBef>
                  <a:spcPct val="0"/>
                </a:spcBef>
                <a:spcAft>
                  <a:spcPts val="800"/>
                </a:spcAft>
                <a:buFont typeface="Arial" panose="020B0604020202020204" pitchFamily="34" charset="0"/>
                <a:buNone/>
                <a:defRPr/>
              </a:pPr>
              <a:t>4</a:t>
            </a:fld>
            <a:endParaRPr lang="de-CH" altLang="en-US" sz="667">
              <a:solidFill>
                <a:schemeClr val="tx1">
                  <a:tint val="75000"/>
                </a:schemeClr>
              </a:solidFill>
              <a:latin typeface="Arial" panose="020B0604020202020204" pitchFamily="34" charset="0"/>
            </a:endParaRPr>
          </a:p>
        </p:txBody>
      </p:sp>
      <p:sp>
        <p:nvSpPr>
          <p:cNvPr id="2" name="TextBox 1">
            <a:extLst>
              <a:ext uri="{FF2B5EF4-FFF2-40B4-BE49-F238E27FC236}">
                <a16:creationId xmlns:a16="http://schemas.microsoft.com/office/drawing/2014/main" id="{6E104792-7BC5-01F5-AF10-0F1A8E3BA869}"/>
              </a:ext>
            </a:extLst>
          </p:cNvPr>
          <p:cNvSpPr txBox="1"/>
          <p:nvPr/>
        </p:nvSpPr>
        <p:spPr>
          <a:xfrm>
            <a:off x="982663" y="523875"/>
            <a:ext cx="8353425" cy="461963"/>
          </a:xfrm>
          <a:prstGeom prst="rect">
            <a:avLst/>
          </a:prstGeom>
          <a:solidFill>
            <a:schemeClr val="accent1">
              <a:lumMod val="75000"/>
            </a:schemeClr>
          </a:solidFill>
          <a:ln>
            <a:solidFill>
              <a:schemeClr val="tx2"/>
            </a:solidFill>
          </a:ln>
        </p:spPr>
        <p:txBody>
          <a:bodyPr>
            <a:spAutoFit/>
          </a:bodyPr>
          <a:lstStyle/>
          <a:p>
            <a:pPr>
              <a:defRPr/>
            </a:pPr>
            <a:r>
              <a:rPr lang="en-US" sz="2400" b="1" dirty="0">
                <a:solidFill>
                  <a:srgbClr val="FFFFFF"/>
                </a:solidFill>
              </a:rPr>
              <a:t>Secondary Publication Right in EU Member States (continued):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1">
            <a:extLst>
              <a:ext uri="{FF2B5EF4-FFF2-40B4-BE49-F238E27FC236}">
                <a16:creationId xmlns:a16="http://schemas.microsoft.com/office/drawing/2014/main" id="{A1A89F2B-A024-4FFC-750D-0E2486D40076}"/>
              </a:ext>
            </a:extLst>
          </p:cNvPr>
          <p:cNvSpPr txBox="1">
            <a:spLocks/>
          </p:cNvSpPr>
          <p:nvPr/>
        </p:nvSpPr>
        <p:spPr>
          <a:xfrm>
            <a:off x="4800600" y="4471988"/>
            <a:ext cx="5280025" cy="1771650"/>
          </a:xfrm>
          <a:prstGeom prst="rect">
            <a:avLst/>
          </a:prstGeom>
        </p:spPr>
        <p:txBody>
          <a:bodyPr lIns="121920" tIns="60960" rIns="121920" bIns="60960">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Symbol" panose="05050102010706020507" pitchFamily="18" charset="2"/>
              <a:buNone/>
              <a:defRPr sz="1400"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Symbol" panose="05050102010706020507" pitchFamily="18" charset="2"/>
              <a:buNone/>
              <a:defRPr sz="1000"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gn="ctr" defTabSz="1219170" fontAlgn="auto">
              <a:spcBef>
                <a:spcPts val="0"/>
              </a:spcBef>
              <a:spcAft>
                <a:spcPts val="0"/>
              </a:spcAft>
              <a:defRPr/>
            </a:pPr>
            <a:r>
              <a:rPr lang="de-CH" sz="1333" b="1" dirty="0" err="1"/>
              <a:t>Contakt</a:t>
            </a:r>
            <a:endParaRPr lang="de-CH" sz="1333" b="1" dirty="0"/>
          </a:p>
          <a:p>
            <a:pPr algn="ctr" defTabSz="1219170" fontAlgn="auto">
              <a:spcBef>
                <a:spcPts val="0"/>
              </a:spcBef>
              <a:spcAft>
                <a:spcPts val="0"/>
              </a:spcAft>
              <a:defRPr/>
            </a:pPr>
            <a:endParaRPr lang="de-CH" sz="1333" dirty="0"/>
          </a:p>
          <a:p>
            <a:pPr algn="ctr" defTabSz="1219170" fontAlgn="auto">
              <a:spcBef>
                <a:spcPts val="0"/>
              </a:spcBef>
              <a:spcAft>
                <a:spcPts val="0"/>
              </a:spcAft>
              <a:defRPr/>
            </a:pPr>
            <a:r>
              <a:rPr lang="de-CH" sz="1333" dirty="0"/>
              <a:t>Carlo Scollo Lavizzari</a:t>
            </a:r>
          </a:p>
          <a:p>
            <a:pPr algn="ctr" defTabSz="1219170" fontAlgn="auto">
              <a:spcBef>
                <a:spcPts val="0"/>
              </a:spcBef>
              <a:spcAft>
                <a:spcPts val="0"/>
              </a:spcAft>
              <a:defRPr/>
            </a:pPr>
            <a:br>
              <a:rPr lang="de-CH" sz="1333" dirty="0"/>
            </a:br>
            <a:r>
              <a:rPr lang="de-CH" sz="1333" dirty="0"/>
              <a:t>Gysin Attorneys Basel, </a:t>
            </a:r>
            <a:r>
              <a:rPr lang="de-CH" sz="1333" dirty="0" err="1"/>
              <a:t>Switzerland</a:t>
            </a:r>
            <a:endParaRPr lang="de-CH" sz="1333" dirty="0"/>
          </a:p>
          <a:p>
            <a:pPr algn="ctr" defTabSz="1219170" fontAlgn="auto">
              <a:spcBef>
                <a:spcPts val="0"/>
              </a:spcBef>
              <a:spcAft>
                <a:spcPts val="0"/>
              </a:spcAft>
              <a:defRPr/>
            </a:pPr>
            <a:r>
              <a:rPr lang="de-CH" sz="1333" dirty="0" err="1"/>
              <a:t>Hirzbodenweg</a:t>
            </a:r>
            <a:r>
              <a:rPr lang="de-CH" sz="1333" dirty="0"/>
              <a:t> 95, 4052 Basel</a:t>
            </a:r>
          </a:p>
          <a:p>
            <a:pPr algn="ctr" defTabSz="1219170" fontAlgn="auto">
              <a:spcBef>
                <a:spcPts val="0"/>
              </a:spcBef>
              <a:spcAft>
                <a:spcPts val="0"/>
              </a:spcAft>
              <a:defRPr/>
            </a:pPr>
            <a:endParaRPr lang="de-CH" sz="1333" dirty="0"/>
          </a:p>
          <a:p>
            <a:pPr algn="ctr" defTabSz="1219170" fontAlgn="auto">
              <a:spcBef>
                <a:spcPts val="0"/>
              </a:spcBef>
              <a:spcAft>
                <a:spcPts val="0"/>
              </a:spcAft>
              <a:defRPr/>
            </a:pPr>
            <a:r>
              <a:rPr lang="de-CH" sz="1333" dirty="0"/>
              <a:t>carlo.lavizzari@gysinrecht</a:t>
            </a:r>
            <a:r>
              <a:rPr lang="de-CH" sz="1333" dirty="0">
                <a:solidFill>
                  <a:schemeClr val="bg1"/>
                </a:solidFill>
              </a:rPr>
              <a:t>.ch</a:t>
            </a:r>
          </a:p>
          <a:p>
            <a:pPr algn="ctr" defTabSz="1219170" fontAlgn="auto">
              <a:spcBef>
                <a:spcPts val="0"/>
              </a:spcBef>
              <a:spcAft>
                <a:spcPts val="0"/>
              </a:spcAft>
              <a:defRPr/>
            </a:pPr>
            <a:endParaRPr lang="de-CH" sz="1333" dirty="0">
              <a:solidFill>
                <a:prstClr val="black"/>
              </a:solidFill>
            </a:endParaRPr>
          </a:p>
          <a:p>
            <a:pPr algn="ctr" defTabSz="1219170" fontAlgn="auto">
              <a:spcBef>
                <a:spcPts val="0"/>
              </a:spcBef>
              <a:spcAft>
                <a:spcPts val="0"/>
              </a:spcAft>
              <a:defRPr/>
            </a:pPr>
            <a:endParaRPr lang="de-CH" sz="1333" dirty="0">
              <a:solidFill>
                <a:prstClr val="black"/>
              </a:solidFill>
            </a:endParaRPr>
          </a:p>
          <a:p>
            <a:pPr algn="ctr" defTabSz="1219170" fontAlgn="auto">
              <a:spcBef>
                <a:spcPts val="0"/>
              </a:spcBef>
              <a:spcAft>
                <a:spcPts val="0"/>
              </a:spcAft>
              <a:defRPr/>
            </a:pPr>
            <a:endParaRPr lang="de-CH" sz="1333" b="1" dirty="0">
              <a:solidFill>
                <a:prstClr val="black"/>
              </a:solidFill>
            </a:endParaRPr>
          </a:p>
        </p:txBody>
      </p:sp>
      <p:sp>
        <p:nvSpPr>
          <p:cNvPr id="12291" name="Foliennummernplatzhalter 2">
            <a:extLst>
              <a:ext uri="{FF2B5EF4-FFF2-40B4-BE49-F238E27FC236}">
                <a16:creationId xmlns:a16="http://schemas.microsoft.com/office/drawing/2014/main" id="{3B292D83-3FB0-5CA6-9326-5EF8FAB3CF3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9649AFC-819D-4A0E-B633-8D7B56A1E0E0}" type="slidenum">
              <a:rPr lang="de-CH" altLang="de-DE" smtClean="0">
                <a:solidFill>
                  <a:srgbClr val="898989"/>
                </a:solidFill>
              </a:rPr>
              <a:pPr/>
              <a:t>5</a:t>
            </a:fld>
            <a:endParaRPr lang="de-CH" altLang="de-DE">
              <a:solidFill>
                <a:srgbClr val="898989"/>
              </a:solidFill>
            </a:endParaRPr>
          </a:p>
        </p:txBody>
      </p:sp>
      <p:pic>
        <p:nvPicPr>
          <p:cNvPr id="12292" name="Picture 2">
            <a:extLst>
              <a:ext uri="{FF2B5EF4-FFF2-40B4-BE49-F238E27FC236}">
                <a16:creationId xmlns:a16="http://schemas.microsoft.com/office/drawing/2014/main" id="{0698654A-C8EA-3659-5362-9FD1CB3AE1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28250" y="4441825"/>
            <a:ext cx="1230313" cy="148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24F89C16-CB39-AAA3-289B-1164BC9C9300}"/>
              </a:ext>
            </a:extLst>
          </p:cNvPr>
          <p:cNvSpPr txBox="1"/>
          <p:nvPr/>
        </p:nvSpPr>
        <p:spPr>
          <a:xfrm>
            <a:off x="911225" y="447675"/>
            <a:ext cx="7777163" cy="3354957"/>
          </a:xfrm>
          <a:prstGeom prst="rect">
            <a:avLst/>
          </a:prstGeom>
          <a:noFill/>
        </p:spPr>
        <p:txBody>
          <a:bodyPr>
            <a:spAutoFit/>
          </a:bodyPr>
          <a:lstStyle/>
          <a:p>
            <a:pPr defTabSz="1219170" eaLnBrk="1" fontAlgn="auto" hangingPunct="1">
              <a:spcBef>
                <a:spcPts val="0"/>
              </a:spcBef>
              <a:spcAft>
                <a:spcPts val="0"/>
              </a:spcAft>
              <a:defRPr/>
            </a:pPr>
            <a:r>
              <a:rPr lang="en-GB" sz="4400" b="1" kern="0" dirty="0">
                <a:cs typeface="Arial" charset="0"/>
              </a:rPr>
              <a:t>Not everything that counts is countable and not everything that is countable counts.</a:t>
            </a:r>
          </a:p>
          <a:p>
            <a:pPr defTabSz="1219170" eaLnBrk="1" fontAlgn="auto" hangingPunct="1">
              <a:spcBef>
                <a:spcPts val="0"/>
              </a:spcBef>
              <a:spcAft>
                <a:spcPts val="0"/>
              </a:spcAft>
              <a:defRPr/>
            </a:pPr>
            <a:r>
              <a:rPr lang="de-CH" sz="2667" kern="0" dirty="0">
                <a:latin typeface="Calibri Light" panose="020F0302020204030204"/>
                <a:cs typeface="Arial" charset="0"/>
              </a:rPr>
              <a:t>William Bruce Cameron,</a:t>
            </a:r>
            <a:br>
              <a:rPr lang="de-CH" sz="2667" kern="0" dirty="0">
                <a:latin typeface="Calibri Light" panose="020F0302020204030204"/>
                <a:cs typeface="Arial" charset="0"/>
              </a:rPr>
            </a:br>
            <a:r>
              <a:rPr lang="de-CH" sz="2667" kern="0" dirty="0">
                <a:latin typeface="Calibri Light" panose="020F0302020204030204"/>
                <a:cs typeface="Arial" charset="0"/>
              </a:rPr>
              <a:t>Informal </a:t>
            </a:r>
            <a:r>
              <a:rPr lang="de-CH" sz="2667" kern="0" dirty="0" err="1">
                <a:latin typeface="Calibri Light" panose="020F0302020204030204"/>
                <a:cs typeface="Arial" charset="0"/>
              </a:rPr>
              <a:t>Sociology</a:t>
            </a:r>
            <a:r>
              <a:rPr lang="de-CH" sz="2667" kern="0" dirty="0">
                <a:latin typeface="Calibri Light" panose="020F0302020204030204"/>
                <a:cs typeface="Arial" charset="0"/>
              </a:rPr>
              <a:t>, Random House NY, 1963</a:t>
            </a:r>
          </a:p>
          <a:p>
            <a:pPr defTabSz="1219170" eaLnBrk="1" fontAlgn="auto" hangingPunct="1">
              <a:spcBef>
                <a:spcPts val="0"/>
              </a:spcBef>
              <a:spcAft>
                <a:spcPts val="0"/>
              </a:spcAft>
              <a:defRPr/>
            </a:pPr>
            <a:endParaRPr lang="de-CH" sz="2667" kern="0" dirty="0">
              <a:latin typeface="Calibri Light" panose="020F0302020204030204"/>
              <a:cs typeface="Arial" charset="0"/>
            </a:endParaRPr>
          </a:p>
        </p:txBody>
      </p:sp>
      <p:pic>
        <p:nvPicPr>
          <p:cNvPr id="12294" name="Picture 4" descr="A person in a suit&#10;&#10;AI-generated content may be incorrect.">
            <a:extLst>
              <a:ext uri="{FF2B5EF4-FFF2-40B4-BE49-F238E27FC236}">
                <a16:creationId xmlns:a16="http://schemas.microsoft.com/office/drawing/2014/main" id="{7C17520B-D219-9BFE-ACE5-1C8E67F3926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13888" y="4359275"/>
            <a:ext cx="1838325" cy="199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6227AD-23D0-9541-15E9-FDE80B0ECE00}"/>
              </a:ext>
            </a:extLst>
          </p:cNvPr>
          <p:cNvSpPr>
            <a:spLocks noGrp="1"/>
          </p:cNvSpPr>
          <p:nvPr>
            <p:ph type="subTitle" idx="1"/>
          </p:nvPr>
        </p:nvSpPr>
        <p:spPr>
          <a:xfrm>
            <a:off x="5641674" y="2418631"/>
            <a:ext cx="6021239" cy="1707871"/>
          </a:xfrm>
        </p:spPr>
        <p:txBody>
          <a:bodyPr>
            <a:normAutofit/>
          </a:bodyPr>
          <a:lstStyle/>
          <a:p>
            <a:pPr algn="ctr">
              <a:lnSpc>
                <a:spcPct val="150000"/>
              </a:lnSpc>
            </a:pPr>
            <a:r>
              <a:rPr lang="en-HR" sz="3600" b="1" dirty="0"/>
              <a:t>THANK YOU FOR YOUR ATTENTION!</a:t>
            </a:r>
          </a:p>
        </p:txBody>
      </p:sp>
    </p:spTree>
    <p:extLst>
      <p:ext uri="{BB962C8B-B14F-4D97-AF65-F5344CB8AC3E}">
        <p14:creationId xmlns:p14="http://schemas.microsoft.com/office/powerpoint/2010/main" val="32149797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615</Words>
  <Application>Microsoft Office PowerPoint</Application>
  <PresentationFormat>Widescreen</PresentationFormat>
  <Paragraphs>56</Paragraphs>
  <Slides>6</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Avenir</vt:lpstr>
      <vt:lpstr>Aptos</vt:lpstr>
      <vt:lpstr>Aptos Display</vt:lpstr>
      <vt:lpstr>Arial</vt:lpstr>
      <vt:lpstr>Calibri</vt:lpstr>
      <vt:lpstr>Calibri Light</vt:lpstr>
      <vt:lpstr>Office Theme</vt:lpstr>
      <vt:lpstr>Custom Design</vt:lpstr>
      <vt:lpstr>  2nd session: Ownership of copyright and performers' rights  </vt:lpstr>
      <vt:lpstr>Recognition of Authors and Performers &amp; effective allocation of rights for enforcement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Suzana Matanovic</dc:creator>
  <cp:lastModifiedBy>abc def</cp:lastModifiedBy>
  <cp:revision>5</cp:revision>
  <dcterms:created xsi:type="dcterms:W3CDTF">2025-09-01T09:55:38Z</dcterms:created>
  <dcterms:modified xsi:type="dcterms:W3CDTF">2025-10-06T11:10:54Z</dcterms:modified>
</cp:coreProperties>
</file>